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Lst>
  <p:sldSz cy="6858000" cx="12192000"/>
  <p:notesSz cx="6858000" cy="9144000"/>
  <p:embeddedFontLst>
    <p:embeddedFont>
      <p:font typeface="Barlow Condensed SemiBold"/>
      <p:regular r:id="rId58"/>
      <p:bold r:id="rId59"/>
      <p:italic r:id="rId60"/>
      <p:boldItalic r:id="rId61"/>
    </p:embeddedFont>
    <p:embeddedFont>
      <p:font typeface="Barlow Condensed"/>
      <p:regular r:id="rId62"/>
      <p:bold r:id="rId63"/>
      <p:italic r:id="rId64"/>
      <p:boldItalic r:id="rId65"/>
    </p:embeddedFont>
    <p:embeddedFont>
      <p:font typeface="Roboto Condensed Light"/>
      <p:regular r:id="rId66"/>
      <p:bold r:id="rId67"/>
      <p:italic r:id="rId68"/>
      <p:boldItalic r:id="rId69"/>
    </p:embeddedFont>
    <p:embeddedFont>
      <p:font typeface="Helvetica Neue"/>
      <p:regular r:id="rId70"/>
      <p:bold r:id="rId71"/>
      <p:italic r:id="rId72"/>
      <p:boldItalic r:id="rId73"/>
    </p:embeddedFont>
    <p:embeddedFont>
      <p:font typeface="Barlow ExtraBold"/>
      <p:bold r:id="rId74"/>
      <p:boldItalic r:id="rId75"/>
    </p:embeddedFont>
    <p:embeddedFont>
      <p:font typeface="Barlow SemiBold"/>
      <p:regular r:id="rId76"/>
      <p:bold r:id="rId77"/>
      <p:italic r:id="rId78"/>
      <p:boldItalic r:id="rId79"/>
    </p:embeddedFont>
    <p:embeddedFont>
      <p:font typeface="Roboto Mono"/>
      <p:regular r:id="rId80"/>
      <p:bold r:id="rId81"/>
      <p:italic r:id="rId82"/>
      <p:boldItalic r:id="rId83"/>
    </p:embeddedFont>
    <p:embeddedFont>
      <p:font typeface="Barlow"/>
      <p:regular r:id="rId84"/>
      <p:bold r:id="rId85"/>
      <p:italic r:id="rId86"/>
      <p:boldItalic r:id="rId87"/>
    </p:embeddedFont>
    <p:embeddedFont>
      <p:font typeface="Play"/>
      <p:regular r:id="rId88"/>
      <p:bold r:id="rId89"/>
    </p:embeddedFont>
    <p:embeddedFont>
      <p:font typeface="Roboto"/>
      <p:regular r:id="rId90"/>
      <p:bold r:id="rId91"/>
      <p:italic r:id="rId92"/>
      <p:boldItalic r:id="rId93"/>
    </p:embeddedFont>
    <p:embeddedFont>
      <p:font typeface="Montserrat"/>
      <p:regular r:id="rId94"/>
      <p:bold r:id="rId95"/>
      <p:italic r:id="rId96"/>
      <p:boldItalic r:id="rId97"/>
    </p:embeddedFont>
    <p:embeddedFont>
      <p:font typeface="Lato Light"/>
      <p:regular r:id="rId98"/>
      <p:bold r:id="rId99"/>
      <p:italic r:id="rId100"/>
      <p:boldItalic r:id="rId101"/>
    </p:embeddedFont>
    <p:embeddedFont>
      <p:font typeface="Barlow Medium"/>
      <p:regular r:id="rId102"/>
      <p:bold r:id="rId103"/>
      <p:italic r:id="rId104"/>
      <p:boldItalic r:id="rId105"/>
    </p:embeddedFont>
    <p:embeddedFont>
      <p:font typeface="Open Sans ExtraBold"/>
      <p:bold r:id="rId106"/>
      <p:boldItalic r:id="rId107"/>
    </p:embeddedFont>
    <p:embeddedFont>
      <p:font typeface="Barlow Semi Condensed"/>
      <p:regular r:id="rId108"/>
      <p:bold r:id="rId109"/>
      <p:italic r:id="rId110"/>
      <p:boldItalic r:id="rId111"/>
    </p:embeddedFont>
    <p:embeddedFont>
      <p:font typeface="Open Sans Light"/>
      <p:regular r:id="rId112"/>
      <p:bold r:id="rId113"/>
      <p:italic r:id="rId114"/>
      <p:boldItalic r:id="rId11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90">
          <p15:clr>
            <a:srgbClr val="747775"/>
          </p15:clr>
        </p15:guide>
        <p15:guide id="2" orient="horz" pos="1701">
          <p15:clr>
            <a:srgbClr val="747775"/>
          </p15:clr>
        </p15:guide>
        <p15:guide id="3" orient="horz" pos="4025">
          <p15:clr>
            <a:srgbClr val="747775"/>
          </p15:clr>
        </p15:guide>
        <p15:guide id="4" pos="6037">
          <p15:clr>
            <a:srgbClr val="747775"/>
          </p15:clr>
        </p15:guide>
        <p15:guide id="5" pos="7175">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387B1606-38EF-4FFC-8C9C-875D277692D0}">
  <a:tblStyle styleId="{387B1606-38EF-4FFC-8C9C-875D277692D0}"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90"/>
        <p:guide pos="1701" orient="horz"/>
        <p:guide pos="4025" orient="horz"/>
        <p:guide pos="6037"/>
        <p:guide pos="717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107" Type="http://schemas.openxmlformats.org/officeDocument/2006/relationships/font" Target="fonts/OpenSansExtraBold-boldItalic.fntdata"/><Relationship Id="rId106" Type="http://schemas.openxmlformats.org/officeDocument/2006/relationships/font" Target="fonts/OpenSansExtraBold-bold.fntdata"/><Relationship Id="rId105" Type="http://schemas.openxmlformats.org/officeDocument/2006/relationships/font" Target="fonts/BarlowMedium-boldItalic.fntdata"/><Relationship Id="rId104" Type="http://schemas.openxmlformats.org/officeDocument/2006/relationships/font" Target="fonts/BarlowMedium-italic.fntdata"/><Relationship Id="rId109" Type="http://schemas.openxmlformats.org/officeDocument/2006/relationships/font" Target="fonts/BarlowSemiCondensed-bold.fntdata"/><Relationship Id="rId108" Type="http://schemas.openxmlformats.org/officeDocument/2006/relationships/font" Target="fonts/BarlowSemiCondensed-regular.fntdata"/><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103" Type="http://schemas.openxmlformats.org/officeDocument/2006/relationships/font" Target="fonts/BarlowMedium-bold.fntdata"/><Relationship Id="rId102" Type="http://schemas.openxmlformats.org/officeDocument/2006/relationships/font" Target="fonts/BarlowMedium-regular.fntdata"/><Relationship Id="rId101" Type="http://schemas.openxmlformats.org/officeDocument/2006/relationships/font" Target="fonts/LatoLight-boldItalic.fntdata"/><Relationship Id="rId100" Type="http://schemas.openxmlformats.org/officeDocument/2006/relationships/font" Target="fonts/LatoLight-italic.fntdata"/><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95" Type="http://schemas.openxmlformats.org/officeDocument/2006/relationships/font" Target="fonts/Montserrat-bold.fntdata"/><Relationship Id="rId94" Type="http://schemas.openxmlformats.org/officeDocument/2006/relationships/font" Target="fonts/Montserrat-regular.fntdata"/><Relationship Id="rId97" Type="http://schemas.openxmlformats.org/officeDocument/2006/relationships/font" Target="fonts/Montserrat-boldItalic.fntdata"/><Relationship Id="rId96" Type="http://schemas.openxmlformats.org/officeDocument/2006/relationships/font" Target="fonts/Montserrat-italic.fntdata"/><Relationship Id="rId11" Type="http://schemas.openxmlformats.org/officeDocument/2006/relationships/slide" Target="slides/slide5.xml"/><Relationship Id="rId99" Type="http://schemas.openxmlformats.org/officeDocument/2006/relationships/font" Target="fonts/LatoLight-bold.fntdata"/><Relationship Id="rId10" Type="http://schemas.openxmlformats.org/officeDocument/2006/relationships/slide" Target="slides/slide4.xml"/><Relationship Id="rId98" Type="http://schemas.openxmlformats.org/officeDocument/2006/relationships/font" Target="fonts/LatoLight-regular.fntdata"/><Relationship Id="rId13" Type="http://schemas.openxmlformats.org/officeDocument/2006/relationships/slide" Target="slides/slide7.xml"/><Relationship Id="rId12" Type="http://schemas.openxmlformats.org/officeDocument/2006/relationships/slide" Target="slides/slide6.xml"/><Relationship Id="rId91" Type="http://schemas.openxmlformats.org/officeDocument/2006/relationships/font" Target="fonts/Roboto-bold.fntdata"/><Relationship Id="rId90" Type="http://schemas.openxmlformats.org/officeDocument/2006/relationships/font" Target="fonts/Roboto-regular.fntdata"/><Relationship Id="rId93" Type="http://schemas.openxmlformats.org/officeDocument/2006/relationships/font" Target="fonts/Roboto-boldItalic.fntdata"/><Relationship Id="rId92" Type="http://schemas.openxmlformats.org/officeDocument/2006/relationships/font" Target="fonts/Roboto-italic.fntdata"/><Relationship Id="rId115" Type="http://schemas.openxmlformats.org/officeDocument/2006/relationships/font" Target="fonts/OpenSansLight-boldItalic.fntdata"/><Relationship Id="rId15" Type="http://schemas.openxmlformats.org/officeDocument/2006/relationships/slide" Target="slides/slide9.xml"/><Relationship Id="rId110" Type="http://schemas.openxmlformats.org/officeDocument/2006/relationships/font" Target="fonts/BarlowSemiCondensed-italic.fntdata"/><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14" Type="http://schemas.openxmlformats.org/officeDocument/2006/relationships/font" Target="fonts/OpenSansLight-italic.fntdata"/><Relationship Id="rId18" Type="http://schemas.openxmlformats.org/officeDocument/2006/relationships/slide" Target="slides/slide12.xml"/><Relationship Id="rId113" Type="http://schemas.openxmlformats.org/officeDocument/2006/relationships/font" Target="fonts/OpenSansLight-bold.fntdata"/><Relationship Id="rId112" Type="http://schemas.openxmlformats.org/officeDocument/2006/relationships/font" Target="fonts/OpenSansLight-regular.fntdata"/><Relationship Id="rId111" Type="http://schemas.openxmlformats.org/officeDocument/2006/relationships/font" Target="fonts/BarlowSemiCondensed-boldItalic.fntdata"/><Relationship Id="rId84" Type="http://schemas.openxmlformats.org/officeDocument/2006/relationships/font" Target="fonts/Barlow-regular.fntdata"/><Relationship Id="rId83" Type="http://schemas.openxmlformats.org/officeDocument/2006/relationships/font" Target="fonts/RobotoMono-boldItalic.fntdata"/><Relationship Id="rId86" Type="http://schemas.openxmlformats.org/officeDocument/2006/relationships/font" Target="fonts/Barlow-italic.fntdata"/><Relationship Id="rId85" Type="http://schemas.openxmlformats.org/officeDocument/2006/relationships/font" Target="fonts/Barlow-bold.fntdata"/><Relationship Id="rId88" Type="http://schemas.openxmlformats.org/officeDocument/2006/relationships/font" Target="fonts/Play-regular.fntdata"/><Relationship Id="rId87" Type="http://schemas.openxmlformats.org/officeDocument/2006/relationships/font" Target="fonts/Barlow-boldItalic.fntdata"/><Relationship Id="rId89" Type="http://schemas.openxmlformats.org/officeDocument/2006/relationships/font" Target="fonts/Play-bold.fntdata"/><Relationship Id="rId80" Type="http://schemas.openxmlformats.org/officeDocument/2006/relationships/font" Target="fonts/RobotoMono-regular.fntdata"/><Relationship Id="rId82" Type="http://schemas.openxmlformats.org/officeDocument/2006/relationships/font" Target="fonts/RobotoMono-italic.fntdata"/><Relationship Id="rId81" Type="http://schemas.openxmlformats.org/officeDocument/2006/relationships/font" Target="fonts/RobotoMon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HelveticaNeue-boldItalic.fntdata"/><Relationship Id="rId72" Type="http://schemas.openxmlformats.org/officeDocument/2006/relationships/font" Target="fonts/HelveticaNeue-italic.fntdata"/><Relationship Id="rId75" Type="http://schemas.openxmlformats.org/officeDocument/2006/relationships/font" Target="fonts/BarlowExtraBold-boldItalic.fntdata"/><Relationship Id="rId74" Type="http://schemas.openxmlformats.org/officeDocument/2006/relationships/font" Target="fonts/BarlowExtraBold-bold.fntdata"/><Relationship Id="rId77" Type="http://schemas.openxmlformats.org/officeDocument/2006/relationships/font" Target="fonts/BarlowSemiBold-bold.fntdata"/><Relationship Id="rId76" Type="http://schemas.openxmlformats.org/officeDocument/2006/relationships/font" Target="fonts/BarlowSemiBold-regular.fntdata"/><Relationship Id="rId79" Type="http://schemas.openxmlformats.org/officeDocument/2006/relationships/font" Target="fonts/BarlowSemiBold-boldItalic.fntdata"/><Relationship Id="rId78" Type="http://schemas.openxmlformats.org/officeDocument/2006/relationships/font" Target="fonts/BarlowSemiBold-italic.fntdata"/><Relationship Id="rId71" Type="http://schemas.openxmlformats.org/officeDocument/2006/relationships/font" Target="fonts/HelveticaNeue-bold.fntdata"/><Relationship Id="rId70" Type="http://schemas.openxmlformats.org/officeDocument/2006/relationships/font" Target="fonts/HelveticaNeue-regular.fntdata"/><Relationship Id="rId62" Type="http://schemas.openxmlformats.org/officeDocument/2006/relationships/font" Target="fonts/BarlowCondensed-regular.fntdata"/><Relationship Id="rId61" Type="http://schemas.openxmlformats.org/officeDocument/2006/relationships/font" Target="fonts/BarlowCondensedSemiBold-boldItalic.fntdata"/><Relationship Id="rId64" Type="http://schemas.openxmlformats.org/officeDocument/2006/relationships/font" Target="fonts/BarlowCondensed-italic.fntdata"/><Relationship Id="rId63" Type="http://schemas.openxmlformats.org/officeDocument/2006/relationships/font" Target="fonts/BarlowCondensed-bold.fntdata"/><Relationship Id="rId66" Type="http://schemas.openxmlformats.org/officeDocument/2006/relationships/font" Target="fonts/RobotoCondensedLight-regular.fntdata"/><Relationship Id="rId65" Type="http://schemas.openxmlformats.org/officeDocument/2006/relationships/font" Target="fonts/BarlowCondensed-boldItalic.fntdata"/><Relationship Id="rId68" Type="http://schemas.openxmlformats.org/officeDocument/2006/relationships/font" Target="fonts/RobotoCondensedLight-italic.fntdata"/><Relationship Id="rId67" Type="http://schemas.openxmlformats.org/officeDocument/2006/relationships/font" Target="fonts/RobotoCondensedLight-bold.fntdata"/><Relationship Id="rId60" Type="http://schemas.openxmlformats.org/officeDocument/2006/relationships/font" Target="fonts/BarlowCondensedSemiBold-italic.fntdata"/><Relationship Id="rId69" Type="http://schemas.openxmlformats.org/officeDocument/2006/relationships/font" Target="fonts/RobotoCondensedLight-boldItalic.fntdata"/><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55" Type="http://schemas.openxmlformats.org/officeDocument/2006/relationships/slide" Target="slides/slide49.xml"/><Relationship Id="rId54" Type="http://schemas.openxmlformats.org/officeDocument/2006/relationships/slide" Target="slides/slide48.xml"/><Relationship Id="rId57" Type="http://schemas.openxmlformats.org/officeDocument/2006/relationships/slide" Target="slides/slide51.xml"/><Relationship Id="rId56" Type="http://schemas.openxmlformats.org/officeDocument/2006/relationships/slide" Target="slides/slide50.xml"/><Relationship Id="rId59" Type="http://schemas.openxmlformats.org/officeDocument/2006/relationships/font" Target="fonts/BarlowCondensedSemiBold-bold.fntdata"/><Relationship Id="rId58" Type="http://schemas.openxmlformats.org/officeDocument/2006/relationships/font" Target="fonts/BarlowCondensedSemiBold-regular.fntdata"/></Relationships>
</file>

<file path=ppt/media/image1.png>
</file>

<file path=ppt/media/image13.png>
</file>

<file path=ppt/media/image14.jpg>
</file>

<file path=ppt/media/image15.png>
</file>

<file path=ppt/media/image16.png>
</file>

<file path=ppt/media/image17.png>
</file>

<file path=ppt/media/image18.gif>
</file>

<file path=ppt/media/image19.png>
</file>

<file path=ppt/media/image20.png>
</file>

<file path=ppt/media/image21.png>
</file>

<file path=ppt/media/image22.png>
</file>

<file path=ppt/media/image23.png>
</file>

<file path=ppt/media/image24.png>
</file>

<file path=ppt/media/image25.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40.png>
</file>

<file path=ppt/media/image41.png>
</file>

<file path=ppt/media/image5.png>
</file>

<file path=ppt/media/image6.pn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efd79277e5_0_53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 name="Google Shape;57;g1efd79277e5_0_533: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2d76f478607_0_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4" name="Google Shape;254;g2d76f478607_0_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5" name="Google Shape;255;g2d76f478607_0_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ef53bf347c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81" name="Google Shape;281;g2ef53bf347c_0_2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2d2414fb4d4_0_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6" name="Google Shape;296;g2d2414fb4d4_0_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7" name="Google Shape;297;g2d2414fb4d4_0_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8" name="Shape 318"/>
        <p:cNvGrpSpPr/>
        <p:nvPr/>
      </p:nvGrpSpPr>
      <p:grpSpPr>
        <a:xfrm>
          <a:off x="0" y="0"/>
          <a:ext cx="0" cy="0"/>
          <a:chOff x="0" y="0"/>
          <a:chExt cx="0" cy="0"/>
        </a:xfrm>
      </p:grpSpPr>
      <p:sp>
        <p:nvSpPr>
          <p:cNvPr id="319" name="Google Shape;319;g2b2f3fbab9e_1_35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20" name="Google Shape;320;g2b2f3fbab9e_1_35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21" name="Google Shape;321;g2b2f3fbab9e_1_35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2701ba10bf7_0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6" name="Google Shape;336;g2701ba10bf7_0_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7" name="Google Shape;337;g2701ba10bf7_0_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7" name="Shape 357"/>
        <p:cNvGrpSpPr/>
        <p:nvPr/>
      </p:nvGrpSpPr>
      <p:grpSpPr>
        <a:xfrm>
          <a:off x="0" y="0"/>
          <a:ext cx="0" cy="0"/>
          <a:chOff x="0" y="0"/>
          <a:chExt cx="0" cy="0"/>
        </a:xfrm>
      </p:grpSpPr>
      <p:sp>
        <p:nvSpPr>
          <p:cNvPr id="358" name="Google Shape;358;g2d207a1c08f_0_8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9" name="Google Shape;359;g2d207a1c08f_0_8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0" name="Google Shape;360;g2d207a1c08f_0_8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2d207a1c08f_0_2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g2d207a1c08f_0_2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g2d207a1c08f_0_2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2d207a1c08f_0_30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7" name="Google Shape;397;g2d207a1c08f_0_30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8" name="Google Shape;398;g2d207a1c08f_0_30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g2d207a1c08f_0_3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7" name="Google Shape;417;g2d207a1c08f_0_3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8" name="Google Shape;418;g2d207a1c08f_0_33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5" name="Shape 435"/>
        <p:cNvGrpSpPr/>
        <p:nvPr/>
      </p:nvGrpSpPr>
      <p:grpSpPr>
        <a:xfrm>
          <a:off x="0" y="0"/>
          <a:ext cx="0" cy="0"/>
          <a:chOff x="0" y="0"/>
          <a:chExt cx="0" cy="0"/>
        </a:xfrm>
      </p:grpSpPr>
      <p:sp>
        <p:nvSpPr>
          <p:cNvPr id="436" name="Google Shape;436;g2701ba10bf7_0_7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7" name="Google Shape;437;g2701ba10bf7_0_7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8" name="Google Shape;438;g2701ba10bf7_0_7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d207a1c08f_0_18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4" name="Google Shape;74;g2d207a1c08f_0_1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2" name="Shape 452"/>
        <p:cNvGrpSpPr/>
        <p:nvPr/>
      </p:nvGrpSpPr>
      <p:grpSpPr>
        <a:xfrm>
          <a:off x="0" y="0"/>
          <a:ext cx="0" cy="0"/>
          <a:chOff x="0" y="0"/>
          <a:chExt cx="0" cy="0"/>
        </a:xfrm>
      </p:grpSpPr>
      <p:sp>
        <p:nvSpPr>
          <p:cNvPr id="453" name="Google Shape;453;g2ef53bf347c_0_47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54" name="Google Shape;454;g2ef53bf347c_0_47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5" name="Google Shape;455;g2ef53bf347c_0_47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9" name="Shape 479"/>
        <p:cNvGrpSpPr/>
        <p:nvPr/>
      </p:nvGrpSpPr>
      <p:grpSpPr>
        <a:xfrm>
          <a:off x="0" y="0"/>
          <a:ext cx="0" cy="0"/>
          <a:chOff x="0" y="0"/>
          <a:chExt cx="0" cy="0"/>
        </a:xfrm>
      </p:grpSpPr>
      <p:sp>
        <p:nvSpPr>
          <p:cNvPr id="480" name="Google Shape;480;g306c3ab33d4_0_5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1" name="Google Shape;481;g306c3ab33d4_0_5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2" name="Google Shape;482;g306c3ab33d4_0_5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2ef53bf347c_0_4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4" name="Google Shape;504;g2ef53bf347c_0_4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5" name="Google Shape;505;g2ef53bf347c_0_4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2ef53bf347c_0_2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3" name="Google Shape;533;g2ef53bf347c_0_2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1400"/>
              </a:spcBef>
              <a:spcAft>
                <a:spcPts val="0"/>
              </a:spcAft>
              <a:buClr>
                <a:schemeClr val="dk1"/>
              </a:buClr>
              <a:buSzPts val="1100"/>
              <a:buFont typeface="Arial"/>
              <a:buNone/>
            </a:pPr>
            <a:r>
              <a:rPr b="1" lang="pt-BR" sz="1300">
                <a:latin typeface="Arial"/>
                <a:ea typeface="Arial"/>
                <a:cs typeface="Arial"/>
                <a:sym typeface="Arial"/>
              </a:rPr>
              <a:t>1. DOCTYPE:</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pt-BR" sz="1100">
                <a:latin typeface="Arial"/>
                <a:ea typeface="Arial"/>
                <a:cs typeface="Arial"/>
                <a:sym typeface="Arial"/>
              </a:rPr>
              <a:t>O </a:t>
            </a:r>
            <a:r>
              <a:rPr lang="pt-BR" sz="1100">
                <a:solidFill>
                  <a:srgbClr val="188038"/>
                </a:solidFill>
                <a:latin typeface="Roboto Mono"/>
                <a:ea typeface="Roboto Mono"/>
                <a:cs typeface="Roboto Mono"/>
                <a:sym typeface="Roboto Mono"/>
              </a:rPr>
              <a:t>&lt;!DOCTYPE&gt;</a:t>
            </a:r>
            <a:r>
              <a:rPr lang="pt-BR" sz="1100">
                <a:latin typeface="Arial"/>
                <a:ea typeface="Arial"/>
                <a:cs typeface="Arial"/>
                <a:sym typeface="Arial"/>
              </a:rPr>
              <a:t> é a primeira linha de um documento HTML. Ele informa ao navegador qual versão do HTML está sendo utilizada, ajudando o navegador a interpretar corretamente o código. No HTML5, a declaração de DOCTYPE é simples:</a:t>
            </a:r>
            <a:endParaRPr sz="1100">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rPr b="1" lang="pt-BR" sz="1300">
                <a:latin typeface="Arial"/>
                <a:ea typeface="Arial"/>
                <a:cs typeface="Arial"/>
                <a:sym typeface="Arial"/>
              </a:rPr>
              <a:t>2. Elemento </a:t>
            </a:r>
            <a:r>
              <a:rPr b="1" lang="pt-BR" sz="1300">
                <a:solidFill>
                  <a:srgbClr val="188038"/>
                </a:solidFill>
                <a:latin typeface="Roboto Mono"/>
                <a:ea typeface="Roboto Mono"/>
                <a:cs typeface="Roboto Mono"/>
                <a:sym typeface="Roboto Mono"/>
              </a:rPr>
              <a:t>&lt;html&gt;</a:t>
            </a:r>
            <a:r>
              <a:rPr b="1" lang="pt-BR" sz="1300">
                <a:latin typeface="Arial"/>
                <a:ea typeface="Arial"/>
                <a:cs typeface="Arial"/>
                <a:sym typeface="Arial"/>
              </a:rPr>
              <a:t>:</a:t>
            </a:r>
            <a:endParaRPr b="1" sz="1300">
              <a:latin typeface="Arial"/>
              <a:ea typeface="Arial"/>
              <a:cs typeface="Arial"/>
              <a:sym typeface="Arial"/>
            </a:endParaRPr>
          </a:p>
          <a:p>
            <a:pPr indent="0" lvl="0" marL="0" rtl="0" algn="l">
              <a:lnSpc>
                <a:spcPct val="115000"/>
              </a:lnSpc>
              <a:spcBef>
                <a:spcPts val="1200"/>
              </a:spcBef>
              <a:spcAft>
                <a:spcPts val="0"/>
              </a:spcAft>
              <a:buSzPts val="1100"/>
              <a:buNone/>
            </a:pPr>
            <a:r>
              <a:rPr lang="pt-BR" sz="1100">
                <a:latin typeface="Arial"/>
                <a:ea typeface="Arial"/>
                <a:cs typeface="Arial"/>
                <a:sym typeface="Arial"/>
              </a:rPr>
              <a:t>O elemento </a:t>
            </a:r>
            <a:r>
              <a:rPr lang="pt-BR" sz="1100">
                <a:solidFill>
                  <a:srgbClr val="188038"/>
                </a:solidFill>
                <a:latin typeface="Roboto Mono"/>
                <a:ea typeface="Roboto Mono"/>
                <a:cs typeface="Roboto Mono"/>
                <a:sym typeface="Roboto Mono"/>
              </a:rPr>
              <a:t>&lt;html&gt;</a:t>
            </a:r>
            <a:r>
              <a:rPr lang="pt-BR" sz="1100">
                <a:latin typeface="Arial"/>
                <a:ea typeface="Arial"/>
                <a:cs typeface="Arial"/>
                <a:sym typeface="Arial"/>
              </a:rPr>
              <a:t> é a raiz do documento HTML. Ele contém todos os outros elementos e informa ao navegador que tudo dentro dele faz parte da estrutura HTML. Normalmente, inclui dois elementos principais: o </a:t>
            </a:r>
            <a:r>
              <a:rPr lang="pt-BR" sz="1100">
                <a:solidFill>
                  <a:srgbClr val="188038"/>
                </a:solidFill>
                <a:latin typeface="Roboto Mono"/>
                <a:ea typeface="Roboto Mono"/>
                <a:cs typeface="Roboto Mono"/>
                <a:sym typeface="Roboto Mono"/>
              </a:rPr>
              <a:t>&lt;head&gt;</a:t>
            </a:r>
            <a:r>
              <a:rPr lang="pt-BR" sz="1100">
                <a:latin typeface="Arial"/>
                <a:ea typeface="Arial"/>
                <a:cs typeface="Arial"/>
                <a:sym typeface="Arial"/>
              </a:rPr>
              <a:t> e o </a:t>
            </a:r>
            <a:r>
              <a:rPr lang="pt-BR" sz="1100">
                <a:solidFill>
                  <a:srgbClr val="188038"/>
                </a:solidFill>
                <a:latin typeface="Roboto Mono"/>
                <a:ea typeface="Roboto Mono"/>
                <a:cs typeface="Roboto Mono"/>
                <a:sym typeface="Roboto Mono"/>
              </a:rPr>
              <a:t>&lt;body&gt;</a:t>
            </a:r>
            <a:r>
              <a:rPr lang="pt-BR" sz="1100">
                <a:latin typeface="Arial"/>
                <a:ea typeface="Arial"/>
                <a:cs typeface="Arial"/>
                <a:sym typeface="Arial"/>
              </a:rPr>
              <a:t>.</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pt-BR" sz="1300">
                <a:latin typeface="Arial"/>
                <a:ea typeface="Arial"/>
                <a:cs typeface="Arial"/>
                <a:sym typeface="Arial"/>
              </a:rPr>
              <a:t>3. Elemento </a:t>
            </a:r>
            <a:r>
              <a:rPr b="1" lang="pt-BR" sz="1300">
                <a:solidFill>
                  <a:srgbClr val="188038"/>
                </a:solidFill>
                <a:latin typeface="Roboto Mono"/>
                <a:ea typeface="Roboto Mono"/>
                <a:cs typeface="Roboto Mono"/>
                <a:sym typeface="Roboto Mono"/>
              </a:rPr>
              <a:t>&lt;head&gt;</a:t>
            </a:r>
            <a:r>
              <a:rPr b="1" lang="pt-BR" sz="1300">
                <a:latin typeface="Arial"/>
                <a:ea typeface="Arial"/>
                <a:cs typeface="Arial"/>
                <a:sym typeface="Arial"/>
              </a:rPr>
              <a:t>:</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pt-BR" sz="1100">
                <a:latin typeface="Arial"/>
                <a:ea typeface="Arial"/>
                <a:cs typeface="Arial"/>
                <a:sym typeface="Arial"/>
              </a:rPr>
              <a:t>O elemento </a:t>
            </a:r>
            <a:r>
              <a:rPr lang="pt-BR" sz="1100">
                <a:solidFill>
                  <a:srgbClr val="188038"/>
                </a:solidFill>
                <a:latin typeface="Roboto Mono"/>
                <a:ea typeface="Roboto Mono"/>
                <a:cs typeface="Roboto Mono"/>
                <a:sym typeface="Roboto Mono"/>
              </a:rPr>
              <a:t>&lt;head&gt;</a:t>
            </a:r>
            <a:r>
              <a:rPr lang="pt-BR" sz="1100">
                <a:latin typeface="Arial"/>
                <a:ea typeface="Arial"/>
                <a:cs typeface="Arial"/>
                <a:sym typeface="Arial"/>
              </a:rPr>
              <a:t> contém informações sobre o documento, como metadados, links para arquivos externos (CSS, scripts), o título da página e outras informações não exibidas diretamente na página.</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pt-BR" sz="1100">
                <a:latin typeface="Arial"/>
                <a:ea typeface="Arial"/>
                <a:cs typeface="Arial"/>
                <a:sym typeface="Arial"/>
              </a:rPr>
              <a:t>Principais elementos dentro de </a:t>
            </a:r>
            <a:r>
              <a:rPr b="1" lang="pt-BR" sz="1100">
                <a:solidFill>
                  <a:srgbClr val="188038"/>
                </a:solidFill>
                <a:latin typeface="Roboto Mono"/>
                <a:ea typeface="Roboto Mono"/>
                <a:cs typeface="Roboto Mono"/>
                <a:sym typeface="Roboto Mono"/>
              </a:rPr>
              <a:t>&lt;head&gt;</a:t>
            </a:r>
            <a:r>
              <a:rPr b="1" lang="pt-BR" sz="1100">
                <a:latin typeface="Arial"/>
                <a:ea typeface="Arial"/>
                <a:cs typeface="Arial"/>
                <a:sym typeface="Arial"/>
              </a:rPr>
              <a:t>:</a:t>
            </a:r>
            <a:endParaRPr b="1" sz="1100">
              <a:latin typeface="Arial"/>
              <a:ea typeface="Arial"/>
              <a:cs typeface="Arial"/>
              <a:sym typeface="Arial"/>
            </a:endParaRPr>
          </a:p>
          <a:p>
            <a:pPr indent="-298450" lvl="0" marL="457200" rtl="0" algn="l">
              <a:lnSpc>
                <a:spcPct val="115000"/>
              </a:lnSpc>
              <a:spcBef>
                <a:spcPts val="1200"/>
              </a:spcBef>
              <a:spcAft>
                <a:spcPts val="0"/>
              </a:spcAft>
              <a:buClr>
                <a:schemeClr val="dk1"/>
              </a:buClr>
              <a:buSzPts val="1100"/>
              <a:buChar char="●"/>
            </a:pPr>
            <a:r>
              <a:rPr b="1" lang="pt-BR" sz="1100">
                <a:solidFill>
                  <a:srgbClr val="188038"/>
                </a:solidFill>
                <a:latin typeface="Roboto Mono"/>
                <a:ea typeface="Roboto Mono"/>
                <a:cs typeface="Roboto Mono"/>
                <a:sym typeface="Roboto Mono"/>
              </a:rPr>
              <a:t>&lt;meta charset="UTF-8"&gt;</a:t>
            </a:r>
            <a:r>
              <a:rPr lang="pt-BR" sz="1100">
                <a:latin typeface="Arial"/>
                <a:ea typeface="Arial"/>
                <a:cs typeface="Arial"/>
                <a:sym typeface="Arial"/>
              </a:rPr>
              <a:t>: Define a codificação de caracteres, permitindo o uso de caracteres especiais como acentos.</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pt-BR" sz="1100">
                <a:solidFill>
                  <a:srgbClr val="188038"/>
                </a:solidFill>
                <a:latin typeface="Roboto Mono"/>
                <a:ea typeface="Roboto Mono"/>
                <a:cs typeface="Roboto Mono"/>
                <a:sym typeface="Roboto Mono"/>
              </a:rPr>
              <a:t>&lt;meta name="viewport" content="width=device-width, initial-scale=1.0"&gt;</a:t>
            </a:r>
            <a:r>
              <a:rPr lang="pt-BR" sz="1100">
                <a:latin typeface="Arial"/>
                <a:ea typeface="Arial"/>
                <a:cs typeface="Arial"/>
                <a:sym typeface="Arial"/>
              </a:rPr>
              <a:t>: Configura o comportamento de visualização em dispositivos móveis, garantindo que a página seja responsiva.</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pt-BR" sz="1100">
                <a:solidFill>
                  <a:srgbClr val="188038"/>
                </a:solidFill>
                <a:latin typeface="Roboto Mono"/>
                <a:ea typeface="Roboto Mono"/>
                <a:cs typeface="Roboto Mono"/>
                <a:sym typeface="Roboto Mono"/>
              </a:rPr>
              <a:t>&lt;title&gt;</a:t>
            </a:r>
            <a:r>
              <a:rPr lang="pt-BR" sz="1100">
                <a:latin typeface="Arial"/>
                <a:ea typeface="Arial"/>
                <a:cs typeface="Arial"/>
                <a:sym typeface="Arial"/>
              </a:rPr>
              <a:t>: Define o título da página, que aparece na aba do navegador.</a:t>
            </a:r>
            <a:endParaRPr sz="1100">
              <a:latin typeface="Arial"/>
              <a:ea typeface="Arial"/>
              <a:cs typeface="Arial"/>
              <a:sym typeface="Arial"/>
            </a:endParaRPr>
          </a:p>
          <a:p>
            <a:pPr indent="-298450" lvl="0" marL="457200" rtl="0" algn="l">
              <a:lnSpc>
                <a:spcPct val="115000"/>
              </a:lnSpc>
              <a:spcBef>
                <a:spcPts val="0"/>
              </a:spcBef>
              <a:spcAft>
                <a:spcPts val="0"/>
              </a:spcAft>
              <a:buClr>
                <a:schemeClr val="dk1"/>
              </a:buClr>
              <a:buSzPts val="1100"/>
              <a:buChar char="●"/>
            </a:pPr>
            <a:r>
              <a:rPr b="1" lang="pt-BR" sz="1100">
                <a:solidFill>
                  <a:srgbClr val="188038"/>
                </a:solidFill>
                <a:latin typeface="Roboto Mono"/>
                <a:ea typeface="Roboto Mono"/>
                <a:cs typeface="Roboto Mono"/>
                <a:sym typeface="Roboto Mono"/>
              </a:rPr>
              <a:t>&lt;link&gt;</a:t>
            </a:r>
            <a:r>
              <a:rPr lang="pt-BR" sz="1100">
                <a:latin typeface="Arial"/>
                <a:ea typeface="Arial"/>
                <a:cs typeface="Arial"/>
                <a:sym typeface="Arial"/>
              </a:rPr>
              <a:t>: Usado para vincular arquivos externos, como folhas de estilo CSS.</a:t>
            </a:r>
            <a:endParaRPr sz="1100">
              <a:latin typeface="Arial"/>
              <a:ea typeface="Arial"/>
              <a:cs typeface="Arial"/>
              <a:sym typeface="Arial"/>
            </a:endParaRPr>
          </a:p>
          <a:p>
            <a:pPr indent="0" lvl="0" marL="0" rtl="0" algn="l">
              <a:lnSpc>
                <a:spcPct val="115000"/>
              </a:lnSpc>
              <a:spcBef>
                <a:spcPts val="1400"/>
              </a:spcBef>
              <a:spcAft>
                <a:spcPts val="0"/>
              </a:spcAft>
              <a:buClr>
                <a:schemeClr val="dk1"/>
              </a:buClr>
              <a:buSzPts val="1100"/>
              <a:buFont typeface="Arial"/>
              <a:buNone/>
            </a:pPr>
            <a:r>
              <a:rPr b="1" lang="pt-BR" sz="1300">
                <a:latin typeface="Arial"/>
                <a:ea typeface="Arial"/>
                <a:cs typeface="Arial"/>
                <a:sym typeface="Arial"/>
              </a:rPr>
              <a:t>4. Elemento </a:t>
            </a:r>
            <a:r>
              <a:rPr b="1" lang="pt-BR" sz="1300">
                <a:solidFill>
                  <a:srgbClr val="188038"/>
                </a:solidFill>
                <a:latin typeface="Roboto Mono"/>
                <a:ea typeface="Roboto Mono"/>
                <a:cs typeface="Roboto Mono"/>
                <a:sym typeface="Roboto Mono"/>
              </a:rPr>
              <a:t>&lt;body&gt;</a:t>
            </a:r>
            <a:r>
              <a:rPr b="1" lang="pt-BR" sz="1300">
                <a:latin typeface="Arial"/>
                <a:ea typeface="Arial"/>
                <a:cs typeface="Arial"/>
                <a:sym typeface="Arial"/>
              </a:rPr>
              <a:t>:</a:t>
            </a:r>
            <a:endParaRPr b="1" sz="13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lang="pt-BR" sz="1100">
                <a:latin typeface="Arial"/>
                <a:ea typeface="Arial"/>
                <a:cs typeface="Arial"/>
                <a:sym typeface="Arial"/>
              </a:rPr>
              <a:t>O elemento </a:t>
            </a:r>
            <a:r>
              <a:rPr lang="pt-BR" sz="1100">
                <a:solidFill>
                  <a:srgbClr val="188038"/>
                </a:solidFill>
                <a:latin typeface="Roboto Mono"/>
                <a:ea typeface="Roboto Mono"/>
                <a:cs typeface="Roboto Mono"/>
                <a:sym typeface="Roboto Mono"/>
              </a:rPr>
              <a:t>&lt;body&gt;</a:t>
            </a:r>
            <a:r>
              <a:rPr lang="pt-BR" sz="1100">
                <a:latin typeface="Arial"/>
                <a:ea typeface="Arial"/>
                <a:cs typeface="Arial"/>
                <a:sym typeface="Arial"/>
              </a:rPr>
              <a:t> contém o conteúdo visível da página, como textos, imagens, vídeos, links e outros elementos de interface do usuário.</a:t>
            </a:r>
            <a:endParaRPr sz="1100">
              <a:latin typeface="Arial"/>
              <a:ea typeface="Arial"/>
              <a:cs typeface="Arial"/>
              <a:sym typeface="Arial"/>
            </a:endParaRPr>
          </a:p>
          <a:p>
            <a:pPr indent="0" lvl="0" marL="0" rtl="0" algn="l">
              <a:lnSpc>
                <a:spcPct val="100000"/>
              </a:lnSpc>
              <a:spcBef>
                <a:spcPts val="1200"/>
              </a:spcBef>
              <a:spcAft>
                <a:spcPts val="0"/>
              </a:spcAft>
              <a:buSzPts val="1400"/>
              <a:buNone/>
            </a:pPr>
            <a:r>
              <a:t/>
            </a:r>
            <a:endParaRPr/>
          </a:p>
        </p:txBody>
      </p:sp>
      <p:sp>
        <p:nvSpPr>
          <p:cNvPr id="534" name="Google Shape;534;g2ef53bf347c_0_29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0" name="Shape 550"/>
        <p:cNvGrpSpPr/>
        <p:nvPr/>
      </p:nvGrpSpPr>
      <p:grpSpPr>
        <a:xfrm>
          <a:off x="0" y="0"/>
          <a:ext cx="0" cy="0"/>
          <a:chOff x="0" y="0"/>
          <a:chExt cx="0" cy="0"/>
        </a:xfrm>
      </p:grpSpPr>
      <p:sp>
        <p:nvSpPr>
          <p:cNvPr id="551" name="Google Shape;551;g2f001c7f966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2" name="Google Shape;552;g2f001c7f966_0_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3" name="Google Shape;553;g2f001c7f966_0_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8" name="Shape 568"/>
        <p:cNvGrpSpPr/>
        <p:nvPr/>
      </p:nvGrpSpPr>
      <p:grpSpPr>
        <a:xfrm>
          <a:off x="0" y="0"/>
          <a:ext cx="0" cy="0"/>
          <a:chOff x="0" y="0"/>
          <a:chExt cx="0" cy="0"/>
        </a:xfrm>
      </p:grpSpPr>
      <p:sp>
        <p:nvSpPr>
          <p:cNvPr id="569" name="Google Shape;569;g2f001c7f966_0_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0" name="Google Shape;570;g2f001c7f966_0_4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1" name="Google Shape;571;g2f001c7f966_0_4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8" name="Shape 588"/>
        <p:cNvGrpSpPr/>
        <p:nvPr/>
      </p:nvGrpSpPr>
      <p:grpSpPr>
        <a:xfrm>
          <a:off x="0" y="0"/>
          <a:ext cx="0" cy="0"/>
          <a:chOff x="0" y="0"/>
          <a:chExt cx="0" cy="0"/>
        </a:xfrm>
      </p:grpSpPr>
      <p:sp>
        <p:nvSpPr>
          <p:cNvPr id="589" name="Google Shape;589;g2d21eb462d6_0_3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90" name="Google Shape;590;g2d21eb462d6_0_3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91" name="Google Shape;591;g2d21eb462d6_0_3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9" name="Shape 599"/>
        <p:cNvGrpSpPr/>
        <p:nvPr/>
      </p:nvGrpSpPr>
      <p:grpSpPr>
        <a:xfrm>
          <a:off x="0" y="0"/>
          <a:ext cx="0" cy="0"/>
          <a:chOff x="0" y="0"/>
          <a:chExt cx="0" cy="0"/>
        </a:xfrm>
      </p:grpSpPr>
      <p:sp>
        <p:nvSpPr>
          <p:cNvPr id="600" name="Google Shape;600;g2dda7e47cd4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1" name="Google Shape;601;g2dda7e47cd4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2" name="Google Shape;602;g2dda7e47cd4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2" name="Shape 612"/>
        <p:cNvGrpSpPr/>
        <p:nvPr/>
      </p:nvGrpSpPr>
      <p:grpSpPr>
        <a:xfrm>
          <a:off x="0" y="0"/>
          <a:ext cx="0" cy="0"/>
          <a:chOff x="0" y="0"/>
          <a:chExt cx="0" cy="0"/>
        </a:xfrm>
      </p:grpSpPr>
      <p:sp>
        <p:nvSpPr>
          <p:cNvPr id="613" name="Google Shape;613;g2d2414fb4d4_0_1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14" name="Google Shape;614;g2d2414fb4d4_0_1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15" name="Google Shape;615;g2d2414fb4d4_0_1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6" name="Shape 636"/>
        <p:cNvGrpSpPr/>
        <p:nvPr/>
      </p:nvGrpSpPr>
      <p:grpSpPr>
        <a:xfrm>
          <a:off x="0" y="0"/>
          <a:ext cx="0" cy="0"/>
          <a:chOff x="0" y="0"/>
          <a:chExt cx="0" cy="0"/>
        </a:xfrm>
      </p:grpSpPr>
      <p:sp>
        <p:nvSpPr>
          <p:cNvPr id="637" name="Google Shape;637;g2d21eb462d6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8" name="Google Shape;638;g2d21eb462d6_0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39" name="Google Shape;639;g2d21eb462d6_0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327fecc3811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7" name="Google Shape;87;g327fecc3811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2d21eb462d6_0_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7" name="Google Shape;657;g2d21eb462d6_0_4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8" name="Google Shape;658;g2d21eb462d6_0_4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4" name="Shape 674"/>
        <p:cNvGrpSpPr/>
        <p:nvPr/>
      </p:nvGrpSpPr>
      <p:grpSpPr>
        <a:xfrm>
          <a:off x="0" y="0"/>
          <a:ext cx="0" cy="0"/>
          <a:chOff x="0" y="0"/>
          <a:chExt cx="0" cy="0"/>
        </a:xfrm>
      </p:grpSpPr>
      <p:sp>
        <p:nvSpPr>
          <p:cNvPr id="675" name="Google Shape;675;g2ecb5955a7e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6" name="Google Shape;676;g2ecb5955a7e_0_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7" name="Google Shape;677;g2ecb5955a7e_0_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 name="Shape 698"/>
        <p:cNvGrpSpPr/>
        <p:nvPr/>
      </p:nvGrpSpPr>
      <p:grpSpPr>
        <a:xfrm>
          <a:off x="0" y="0"/>
          <a:ext cx="0" cy="0"/>
          <a:chOff x="0" y="0"/>
          <a:chExt cx="0" cy="0"/>
        </a:xfrm>
      </p:grpSpPr>
      <p:sp>
        <p:nvSpPr>
          <p:cNvPr id="699" name="Google Shape;699;g2ecb5955a7e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0" name="Google Shape;700;g2ecb5955a7e_0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1" name="Google Shape;701;g2ecb5955a7e_0_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7" name="Shape 717"/>
        <p:cNvGrpSpPr/>
        <p:nvPr/>
      </p:nvGrpSpPr>
      <p:grpSpPr>
        <a:xfrm>
          <a:off x="0" y="0"/>
          <a:ext cx="0" cy="0"/>
          <a:chOff x="0" y="0"/>
          <a:chExt cx="0" cy="0"/>
        </a:xfrm>
      </p:grpSpPr>
      <p:sp>
        <p:nvSpPr>
          <p:cNvPr id="718" name="Google Shape;718;g2ecb5955a7e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9" name="Google Shape;719;g2ecb5955a7e_0_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20" name="Google Shape;720;g2ecb5955a7e_0_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2d21eb462d6_0_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4" name="Google Shape;734;g2d21eb462d6_0_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5" name="Google Shape;735;g2d21eb462d6_0_7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3" name="Shape 753"/>
        <p:cNvGrpSpPr/>
        <p:nvPr/>
      </p:nvGrpSpPr>
      <p:grpSpPr>
        <a:xfrm>
          <a:off x="0" y="0"/>
          <a:ext cx="0" cy="0"/>
          <a:chOff x="0" y="0"/>
          <a:chExt cx="0" cy="0"/>
        </a:xfrm>
      </p:grpSpPr>
      <p:sp>
        <p:nvSpPr>
          <p:cNvPr id="754" name="Google Shape;754;g2d21eb462d6_0_10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55" name="Google Shape;755;g2d21eb462d6_0_10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6" name="Google Shape;756;g2d21eb462d6_0_10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4" name="Shape 774"/>
        <p:cNvGrpSpPr/>
        <p:nvPr/>
      </p:nvGrpSpPr>
      <p:grpSpPr>
        <a:xfrm>
          <a:off x="0" y="0"/>
          <a:ext cx="0" cy="0"/>
          <a:chOff x="0" y="0"/>
          <a:chExt cx="0" cy="0"/>
        </a:xfrm>
      </p:grpSpPr>
      <p:sp>
        <p:nvSpPr>
          <p:cNvPr id="775" name="Google Shape;775;g2d21eb462d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76" name="Google Shape;776;g2d21eb462d6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77" name="Google Shape;777;g2d21eb462d6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4" name="Shape 794"/>
        <p:cNvGrpSpPr/>
        <p:nvPr/>
      </p:nvGrpSpPr>
      <p:grpSpPr>
        <a:xfrm>
          <a:off x="0" y="0"/>
          <a:ext cx="0" cy="0"/>
          <a:chOff x="0" y="0"/>
          <a:chExt cx="0" cy="0"/>
        </a:xfrm>
      </p:grpSpPr>
      <p:sp>
        <p:nvSpPr>
          <p:cNvPr id="795" name="Google Shape;795;g2d21eb462d6_0_1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96" name="Google Shape;796;g2d21eb462d6_0_1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97" name="Google Shape;797;g2d21eb462d6_0_1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2d21eb462d6_0_15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17" name="Google Shape;817;g2d21eb462d6_0_15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18" name="Google Shape;818;g2d21eb462d6_0_15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 name="Shape 837"/>
        <p:cNvGrpSpPr/>
        <p:nvPr/>
      </p:nvGrpSpPr>
      <p:grpSpPr>
        <a:xfrm>
          <a:off x="0" y="0"/>
          <a:ext cx="0" cy="0"/>
          <a:chOff x="0" y="0"/>
          <a:chExt cx="0" cy="0"/>
        </a:xfrm>
      </p:grpSpPr>
      <p:sp>
        <p:nvSpPr>
          <p:cNvPr id="838" name="Google Shape;838;g2d21eb462d6_0_1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39" name="Google Shape;839;g2d21eb462d6_0_1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40" name="Google Shape;840;g2d21eb462d6_0_18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b2f3fbab9e_1_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 name="Google Shape;98;g2b2f3fbab9e_1_3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g2b2f3fbab9e_1_3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8" name="Shape 858"/>
        <p:cNvGrpSpPr/>
        <p:nvPr/>
      </p:nvGrpSpPr>
      <p:grpSpPr>
        <a:xfrm>
          <a:off x="0" y="0"/>
          <a:ext cx="0" cy="0"/>
          <a:chOff x="0" y="0"/>
          <a:chExt cx="0" cy="0"/>
        </a:xfrm>
      </p:grpSpPr>
      <p:sp>
        <p:nvSpPr>
          <p:cNvPr id="859" name="Google Shape;859;g2d21eb462d6_0_2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0" name="Google Shape;860;g2d21eb462d6_0_21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61" name="Google Shape;861;g2d21eb462d6_0_21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6" name="Shape 876"/>
        <p:cNvGrpSpPr/>
        <p:nvPr/>
      </p:nvGrpSpPr>
      <p:grpSpPr>
        <a:xfrm>
          <a:off x="0" y="0"/>
          <a:ext cx="0" cy="0"/>
          <a:chOff x="0" y="0"/>
          <a:chExt cx="0" cy="0"/>
        </a:xfrm>
      </p:grpSpPr>
      <p:sp>
        <p:nvSpPr>
          <p:cNvPr id="877" name="Google Shape;877;g2d21eb462d6_0_2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78" name="Google Shape;878;g2d21eb462d6_0_2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9" name="Google Shape;879;g2d21eb462d6_0_2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5" name="Shape 895"/>
        <p:cNvGrpSpPr/>
        <p:nvPr/>
      </p:nvGrpSpPr>
      <p:grpSpPr>
        <a:xfrm>
          <a:off x="0" y="0"/>
          <a:ext cx="0" cy="0"/>
          <a:chOff x="0" y="0"/>
          <a:chExt cx="0" cy="0"/>
        </a:xfrm>
      </p:grpSpPr>
      <p:sp>
        <p:nvSpPr>
          <p:cNvPr id="896" name="Google Shape;896;g2d21eb462d6_0_26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97" name="Google Shape;897;g2d21eb462d6_0_26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8" name="Google Shape;898;g2d21eb462d6_0_26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4" name="Shape 914"/>
        <p:cNvGrpSpPr/>
        <p:nvPr/>
      </p:nvGrpSpPr>
      <p:grpSpPr>
        <a:xfrm>
          <a:off x="0" y="0"/>
          <a:ext cx="0" cy="0"/>
          <a:chOff x="0" y="0"/>
          <a:chExt cx="0" cy="0"/>
        </a:xfrm>
      </p:grpSpPr>
      <p:sp>
        <p:nvSpPr>
          <p:cNvPr id="915" name="Google Shape;915;g2d2414fb4d4_0_1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6" name="Google Shape;916;g2d2414fb4d4_0_1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17" name="Google Shape;917;g2d2414fb4d4_0_18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8" name="Shape 938"/>
        <p:cNvGrpSpPr/>
        <p:nvPr/>
      </p:nvGrpSpPr>
      <p:grpSpPr>
        <a:xfrm>
          <a:off x="0" y="0"/>
          <a:ext cx="0" cy="0"/>
          <a:chOff x="0" y="0"/>
          <a:chExt cx="0" cy="0"/>
        </a:xfrm>
      </p:grpSpPr>
      <p:sp>
        <p:nvSpPr>
          <p:cNvPr id="939" name="Google Shape;939;g2d21eb462d6_0_30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40" name="Google Shape;940;g2d21eb462d6_0_30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41" name="Google Shape;941;g2d21eb462d6_0_30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6" name="Shape 956"/>
        <p:cNvGrpSpPr/>
        <p:nvPr/>
      </p:nvGrpSpPr>
      <p:grpSpPr>
        <a:xfrm>
          <a:off x="0" y="0"/>
          <a:ext cx="0" cy="0"/>
          <a:chOff x="0" y="0"/>
          <a:chExt cx="0" cy="0"/>
        </a:xfrm>
      </p:grpSpPr>
      <p:sp>
        <p:nvSpPr>
          <p:cNvPr id="957" name="Google Shape;957;g2d21eb462d6_0_3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8" name="Google Shape;958;g2d21eb462d6_0_32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59" name="Google Shape;959;g2d21eb462d6_0_32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2" name="Shape 972"/>
        <p:cNvGrpSpPr/>
        <p:nvPr/>
      </p:nvGrpSpPr>
      <p:grpSpPr>
        <a:xfrm>
          <a:off x="0" y="0"/>
          <a:ext cx="0" cy="0"/>
          <a:chOff x="0" y="0"/>
          <a:chExt cx="0" cy="0"/>
        </a:xfrm>
      </p:grpSpPr>
      <p:sp>
        <p:nvSpPr>
          <p:cNvPr id="973" name="Google Shape;973;g2d76f478607_0_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4" name="Google Shape;974;g2d76f478607_0_3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75" name="Google Shape;975;g2d76f478607_0_3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6" name="Shape 996"/>
        <p:cNvGrpSpPr/>
        <p:nvPr/>
      </p:nvGrpSpPr>
      <p:grpSpPr>
        <a:xfrm>
          <a:off x="0" y="0"/>
          <a:ext cx="0" cy="0"/>
          <a:chOff x="0" y="0"/>
          <a:chExt cx="0" cy="0"/>
        </a:xfrm>
      </p:grpSpPr>
      <p:sp>
        <p:nvSpPr>
          <p:cNvPr id="997" name="Google Shape;997;g32479bae8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8" name="Google Shape;998;g32479bae8bf_0_0: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3" name="Shape 1003"/>
        <p:cNvGrpSpPr/>
        <p:nvPr/>
      </p:nvGrpSpPr>
      <p:grpSpPr>
        <a:xfrm>
          <a:off x="0" y="0"/>
          <a:ext cx="0" cy="0"/>
          <a:chOff x="0" y="0"/>
          <a:chExt cx="0" cy="0"/>
        </a:xfrm>
      </p:grpSpPr>
      <p:sp>
        <p:nvSpPr>
          <p:cNvPr id="1004" name="Google Shape;1004;g2d21eb462d6_0_35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5" name="Google Shape;1005;g2d21eb462d6_0_35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06" name="Google Shape;1006;g2d21eb462d6_0_35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4" name="Shape 1014"/>
        <p:cNvGrpSpPr/>
        <p:nvPr/>
      </p:nvGrpSpPr>
      <p:grpSpPr>
        <a:xfrm>
          <a:off x="0" y="0"/>
          <a:ext cx="0" cy="0"/>
          <a:chOff x="0" y="0"/>
          <a:chExt cx="0" cy="0"/>
        </a:xfrm>
      </p:grpSpPr>
      <p:sp>
        <p:nvSpPr>
          <p:cNvPr id="1015" name="Google Shape;1015;g2f0b412f3e0_0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16" name="Google Shape;1016;g2f0b412f3e0_0_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7" name="Google Shape;1017;g2f0b412f3e0_0_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2ef53bf347c_0_8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5" name="Google Shape;125;g2ef53bf347c_0_8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g2ef53bf347c_0_8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2" name="Shape 1032"/>
        <p:cNvGrpSpPr/>
        <p:nvPr/>
      </p:nvGrpSpPr>
      <p:grpSpPr>
        <a:xfrm>
          <a:off x="0" y="0"/>
          <a:ext cx="0" cy="0"/>
          <a:chOff x="0" y="0"/>
          <a:chExt cx="0" cy="0"/>
        </a:xfrm>
      </p:grpSpPr>
      <p:sp>
        <p:nvSpPr>
          <p:cNvPr id="1033" name="Google Shape;1033;g2d21eb462d6_0_3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34" name="Google Shape;1034;g2d21eb462d6_0_3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5" name="Google Shape;1035;g2d21eb462d6_0_3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3" name="Shape 1053"/>
        <p:cNvGrpSpPr/>
        <p:nvPr/>
      </p:nvGrpSpPr>
      <p:grpSpPr>
        <a:xfrm>
          <a:off x="0" y="0"/>
          <a:ext cx="0" cy="0"/>
          <a:chOff x="0" y="0"/>
          <a:chExt cx="0" cy="0"/>
        </a:xfrm>
      </p:grpSpPr>
      <p:sp>
        <p:nvSpPr>
          <p:cNvPr id="1054" name="Google Shape;1054;g2d21eb462d6_0_4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55" name="Google Shape;1055;g2d21eb462d6_0_41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56" name="Google Shape;1056;g2d21eb462d6_0_41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2ef53bf347c_0_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2" name="Google Shape;152;g2ef53bf347c_0_5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3" name="Google Shape;153;g2ef53bf347c_0_5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2ef53bf347c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g2ef53bf347c_0_2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4" name="Google Shape;184;g2ef53bf347c_0_2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ef53bf347c_0_1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11" name="Google Shape;211;g2ef53bf347c_0_1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2" name="Google Shape;212;g2ef53bf347c_0_1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94b285f859_0_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pt-BR" sz="1100">
                <a:latin typeface="Arial"/>
                <a:ea typeface="Arial"/>
                <a:cs typeface="Arial"/>
                <a:sym typeface="Arial"/>
              </a:rPr>
              <a:t>HTML (esqueleto humano):</a:t>
            </a:r>
            <a:br>
              <a:rPr b="1" lang="pt-BR" sz="1100">
                <a:latin typeface="Arial"/>
                <a:ea typeface="Arial"/>
                <a:cs typeface="Arial"/>
                <a:sym typeface="Arial"/>
              </a:rPr>
            </a:br>
            <a:r>
              <a:rPr lang="pt-BR" sz="1100">
                <a:latin typeface="Arial"/>
                <a:ea typeface="Arial"/>
                <a:cs typeface="Arial"/>
                <a:sym typeface="Arial"/>
              </a:rPr>
              <a:t>O HTML é como o esqueleto do corpo humano. Ele fornece a estrutura básica do site, definindo a organização e o conteúdo. Assim como o esqueleto determina onde estão os ossos e articulações, o HTML especifica onde ficam os cabeçalhos, parágrafos, imagens e outros elementos no layout da página.</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pt-BR" sz="1100">
                <a:latin typeface="Arial"/>
                <a:ea typeface="Arial"/>
                <a:cs typeface="Arial"/>
                <a:sym typeface="Arial"/>
              </a:rPr>
              <a:t>CSS (estilo de roupa):</a:t>
            </a:r>
            <a:br>
              <a:rPr b="1" lang="pt-BR" sz="1100">
                <a:latin typeface="Arial"/>
                <a:ea typeface="Arial"/>
                <a:cs typeface="Arial"/>
                <a:sym typeface="Arial"/>
              </a:rPr>
            </a:br>
            <a:r>
              <a:rPr lang="pt-BR" sz="1100">
                <a:latin typeface="Arial"/>
                <a:ea typeface="Arial"/>
                <a:cs typeface="Arial"/>
                <a:sym typeface="Arial"/>
              </a:rPr>
              <a:t>O CSS é como o estilo de roupa que vestimos. Ele define a aparência visual do site, controlando cores, fontes, espaçamentos, tamanhos e layouts. Assim como a roupa pode transformar a aparência de uma pessoa, o CSS estiliza o HTML, tornando o site mais atraente e agradável aos olhos.</a:t>
            </a:r>
            <a:endParaRPr sz="1100">
              <a:latin typeface="Arial"/>
              <a:ea typeface="Arial"/>
              <a:cs typeface="Arial"/>
              <a:sym typeface="Arial"/>
            </a:endParaRPr>
          </a:p>
          <a:p>
            <a:pPr indent="0" lvl="0" marL="0" rtl="0" algn="l">
              <a:lnSpc>
                <a:spcPct val="115000"/>
              </a:lnSpc>
              <a:spcBef>
                <a:spcPts val="1200"/>
              </a:spcBef>
              <a:spcAft>
                <a:spcPts val="0"/>
              </a:spcAft>
              <a:buClr>
                <a:schemeClr val="dk1"/>
              </a:buClr>
              <a:buSzPts val="1100"/>
              <a:buFont typeface="Arial"/>
              <a:buNone/>
            </a:pPr>
            <a:r>
              <a:rPr b="1" lang="pt-BR" sz="1100">
                <a:latin typeface="Arial"/>
                <a:ea typeface="Arial"/>
                <a:cs typeface="Arial"/>
                <a:sym typeface="Arial"/>
              </a:rPr>
              <a:t>JavaScript/TypeScript (músculos):</a:t>
            </a:r>
            <a:br>
              <a:rPr b="1" lang="pt-BR" sz="1100">
                <a:latin typeface="Arial"/>
                <a:ea typeface="Arial"/>
                <a:cs typeface="Arial"/>
                <a:sym typeface="Arial"/>
              </a:rPr>
            </a:br>
            <a:r>
              <a:rPr lang="pt-BR" sz="1100">
                <a:latin typeface="Arial"/>
                <a:ea typeface="Arial"/>
                <a:cs typeface="Arial"/>
                <a:sym typeface="Arial"/>
              </a:rPr>
              <a:t>O JavaScript e o TypeScript são como os músculos do corpo humano. Eles dão vida e movimento ao site, permitindo interatividade e dinamismo. Assim como os músculos permitem que o corpo se mova e reaja ao ambiente, o JavaScript/TypeScript permite que o site responda a ações do usuário, como cliques, preenchimento de formulários e animações.</a:t>
            </a:r>
            <a:endParaRPr sz="1100">
              <a:latin typeface="Arial"/>
              <a:ea typeface="Arial"/>
              <a:cs typeface="Arial"/>
              <a:sym typeface="Arial"/>
            </a:endParaRPr>
          </a:p>
          <a:p>
            <a:pPr indent="0" lvl="0" marL="0" rtl="0" algn="l">
              <a:lnSpc>
                <a:spcPct val="100000"/>
              </a:lnSpc>
              <a:spcBef>
                <a:spcPts val="1200"/>
              </a:spcBef>
              <a:spcAft>
                <a:spcPts val="0"/>
              </a:spcAft>
              <a:buSzPts val="1100"/>
              <a:buNone/>
            </a:pPr>
            <a:r>
              <a:t/>
            </a:r>
            <a:endParaRPr/>
          </a:p>
        </p:txBody>
      </p:sp>
      <p:sp>
        <p:nvSpPr>
          <p:cNvPr id="238" name="Google Shape;238;g294b285f859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g"/><Relationship Id="rId3" Type="http://schemas.openxmlformats.org/officeDocument/2006/relationships/image" Target="../media/image5.png"/><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 name="Shape 10"/>
        <p:cNvGrpSpPr/>
        <p:nvPr/>
      </p:nvGrpSpPr>
      <p:grpSpPr>
        <a:xfrm>
          <a:off x="0" y="0"/>
          <a:ext cx="0" cy="0"/>
          <a:chOff x="0" y="0"/>
          <a:chExt cx="0" cy="0"/>
        </a:xfrm>
      </p:grpSpPr>
      <p:sp>
        <p:nvSpPr>
          <p:cNvPr id="11" name="Google Shape;11;p2"/>
          <p:cNvSpPr txBox="1"/>
          <p:nvPr>
            <p:ph type="title"/>
          </p:nvPr>
        </p:nvSpPr>
        <p:spPr>
          <a:xfrm>
            <a:off x="415600" y="2867800"/>
            <a:ext cx="11360700" cy="1122300"/>
          </a:xfrm>
          <a:prstGeom prst="rect">
            <a:avLst/>
          </a:prstGeom>
          <a:noFill/>
          <a:ln>
            <a:noFill/>
          </a:ln>
        </p:spPr>
        <p:txBody>
          <a:bodyPr anchorCtr="0" anchor="ctr" bIns="121900" lIns="121900" spcFirstLastPara="1" rIns="121900" wrap="square" tIns="121900">
            <a:noAutofit/>
          </a:bodyPr>
          <a:lstStyle>
            <a:lvl1pPr lvl="0"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12" name="Google Shape;12;p2"/>
          <p:cNvSpPr txBox="1"/>
          <p:nvPr>
            <p:ph idx="12" type="sldNum"/>
          </p:nvPr>
        </p:nvSpPr>
        <p:spPr>
          <a:xfrm>
            <a:off x="11296611" y="6217623"/>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9pPr>
          </a:lstStyle>
          <a:p/>
        </p:txBody>
      </p:sp>
      <p:sp>
        <p:nvSpPr>
          <p:cNvPr id="15" name="Google Shape;15;p3"/>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marR="0" rtl="0" algn="l">
              <a:lnSpc>
                <a:spcPct val="115000"/>
              </a:lnSpc>
              <a:spcBef>
                <a:spcPts val="0"/>
              </a:spcBef>
              <a:spcAft>
                <a:spcPts val="0"/>
              </a:spcAft>
              <a:buClr>
                <a:srgbClr val="000000"/>
              </a:buClr>
              <a:buSzPts val="2400"/>
              <a:buFont typeface="Arial"/>
              <a:buChar char="●"/>
              <a:defRPr b="0" i="0" sz="1900" u="none" cap="none" strike="noStrike">
                <a:solidFill>
                  <a:srgbClr val="000000"/>
                </a:solidFill>
                <a:latin typeface="Arial"/>
                <a:ea typeface="Arial"/>
                <a:cs typeface="Arial"/>
                <a:sym typeface="Arial"/>
              </a:defRPr>
            </a:lvl1pPr>
            <a:lvl2pPr indent="-349250" lvl="1" marL="9144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2pPr>
            <a:lvl3pPr indent="-349250" lvl="2" marL="13716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3pPr>
            <a:lvl4pPr indent="-349250" lvl="3" marL="18288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4pPr>
            <a:lvl5pPr indent="-349250" lvl="4" marL="22860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5pPr>
            <a:lvl6pPr indent="-349250" lvl="5" marL="27432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6pPr>
            <a:lvl7pPr indent="-349250" lvl="6" marL="32004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7pPr>
            <a:lvl8pPr indent="-349250" lvl="7" marL="36576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8pPr>
            <a:lvl9pPr indent="-349250" lvl="8" marL="4114800" marR="0" rtl="0" algn="l">
              <a:lnSpc>
                <a:spcPct val="115000"/>
              </a:lnSpc>
              <a:spcBef>
                <a:spcPts val="2100"/>
              </a:spcBef>
              <a:spcAft>
                <a:spcPts val="2100"/>
              </a:spcAft>
              <a:buClr>
                <a:srgbClr val="000000"/>
              </a:buClr>
              <a:buSzPts val="1900"/>
              <a:buFont typeface="Arial"/>
              <a:buChar char="■"/>
              <a:defRPr b="0" i="0" sz="1900" u="none" cap="none" strike="noStrike">
                <a:solidFill>
                  <a:srgbClr val="000000"/>
                </a:solidFill>
                <a:latin typeface="Arial"/>
                <a:ea typeface="Arial"/>
                <a:cs typeface="Arial"/>
                <a:sym typeface="Arial"/>
              </a:defRPr>
            </a:lvl9pPr>
          </a:lstStyle>
          <a:p/>
        </p:txBody>
      </p:sp>
      <p:sp>
        <p:nvSpPr>
          <p:cNvPr id="16" name="Google Shape;16;p3"/>
          <p:cNvSpPr txBox="1"/>
          <p:nvPr>
            <p:ph idx="12" type="sldNum"/>
          </p:nvPr>
        </p:nvSpPr>
        <p:spPr>
          <a:xfrm>
            <a:off x="11296611" y="6217623"/>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ype="blank">
  <p:cSld name="BLANK">
    <p:spTree>
      <p:nvGrpSpPr>
        <p:cNvPr id="17" name="Shape 17"/>
        <p:cNvGrpSpPr/>
        <p:nvPr/>
      </p:nvGrpSpPr>
      <p:grpSpPr>
        <a:xfrm>
          <a:off x="0" y="0"/>
          <a:ext cx="0" cy="0"/>
          <a:chOff x="0" y="0"/>
          <a:chExt cx="0" cy="0"/>
        </a:xfrm>
      </p:grpSpPr>
      <p:sp>
        <p:nvSpPr>
          <p:cNvPr id="18" name="Google Shape;18;p4"/>
          <p:cNvSpPr txBox="1"/>
          <p:nvPr>
            <p:ph idx="12" type="sldNum"/>
          </p:nvPr>
        </p:nvSpPr>
        <p:spPr>
          <a:xfrm>
            <a:off x="11307445" y="6333134"/>
            <a:ext cx="731700" cy="524700"/>
          </a:xfrm>
          <a:prstGeom prst="rect">
            <a:avLst/>
          </a:prstGeom>
          <a:noFill/>
          <a:ln>
            <a:noFill/>
          </a:ln>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pt-BR"/>
              <a:t>‹#›</a:t>
            </a:fld>
            <a:endParaRPr/>
          </a:p>
        </p:txBody>
      </p:sp>
      <p:sp>
        <p:nvSpPr>
          <p:cNvPr id="19" name="Google Shape;19;p4"/>
          <p:cNvSpPr/>
          <p:nvPr/>
        </p:nvSpPr>
        <p:spPr>
          <a:xfrm>
            <a:off x="0" y="-1200"/>
            <a:ext cx="12192000" cy="6860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 name="Google Shape;20;p4"/>
          <p:cNvPicPr preferRelativeResize="0"/>
          <p:nvPr/>
        </p:nvPicPr>
        <p:blipFill rotWithShape="1">
          <a:blip r:embed="rId2">
            <a:alphaModFix/>
          </a:blip>
          <a:srcRect b="3196" l="19264" r="5216" t="7721"/>
          <a:stretch/>
        </p:blipFill>
        <p:spPr>
          <a:xfrm rot="10800000">
            <a:off x="6334500" y="-2250"/>
            <a:ext cx="5857500" cy="6862500"/>
          </a:xfrm>
          <a:prstGeom prst="flowChartDelay">
            <a:avLst/>
          </a:prstGeom>
          <a:noFill/>
          <a:ln>
            <a:noFill/>
          </a:ln>
        </p:spPr>
      </p:pic>
      <p:sp>
        <p:nvSpPr>
          <p:cNvPr id="21" name="Google Shape;21;p4"/>
          <p:cNvSpPr/>
          <p:nvPr/>
        </p:nvSpPr>
        <p:spPr>
          <a:xfrm rot="-5400000">
            <a:off x="10276771" y="4945028"/>
            <a:ext cx="1276722" cy="255371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2" name="Google Shape;22;p4"/>
          <p:cNvSpPr txBox="1"/>
          <p:nvPr/>
        </p:nvSpPr>
        <p:spPr>
          <a:xfrm>
            <a:off x="650400" y="2009100"/>
            <a:ext cx="5121000" cy="2932200"/>
          </a:xfrm>
          <a:prstGeom prst="rect">
            <a:avLst/>
          </a:prstGeom>
          <a:noFill/>
          <a:ln>
            <a:noFill/>
          </a:ln>
        </p:spPr>
        <p:txBody>
          <a:bodyPr anchorCtr="0" anchor="t" bIns="91425" lIns="91425" spcFirstLastPara="1" rIns="91425" wrap="square" tIns="91425">
            <a:spAutoFit/>
          </a:bodyPr>
          <a:lstStyle/>
          <a:p>
            <a:pPr indent="0" lvl="0" marL="0" marR="0" rtl="0" algn="l">
              <a:lnSpc>
                <a:spcPct val="85000"/>
              </a:lnSpc>
              <a:spcBef>
                <a:spcPts val="0"/>
              </a:spcBef>
              <a:spcAft>
                <a:spcPts val="0"/>
              </a:spcAft>
              <a:buClr>
                <a:srgbClr val="000000"/>
              </a:buClr>
              <a:buSzPts val="6000"/>
              <a:buFont typeface="Arial"/>
              <a:buNone/>
            </a:pPr>
            <a:r>
              <a:rPr b="1" i="0" lang="pt-BR" sz="7000" u="none" cap="none" strike="noStrike">
                <a:solidFill>
                  <a:schemeClr val="lt1"/>
                </a:solidFill>
                <a:latin typeface="Barlow Condensed SemiBold"/>
                <a:ea typeface="Barlow Condensed SemiBold"/>
                <a:cs typeface="Barlow Condensed SemiBold"/>
                <a:sym typeface="Barlow Condensed SemiBold"/>
              </a:rPr>
              <a:t>O NOME DO CURSO VAI BEM AQUI</a:t>
            </a:r>
            <a:endParaRPr b="1" i="0" sz="7000" u="none" cap="none" strike="noStrike">
              <a:solidFill>
                <a:schemeClr val="lt1"/>
              </a:solidFill>
              <a:latin typeface="Barlow Condensed SemiBold"/>
              <a:ea typeface="Barlow Condensed SemiBold"/>
              <a:cs typeface="Barlow Condensed SemiBold"/>
              <a:sym typeface="Barlow Condensed SemiBold"/>
            </a:endParaRPr>
          </a:p>
        </p:txBody>
      </p:sp>
      <p:sp>
        <p:nvSpPr>
          <p:cNvPr id="23" name="Google Shape;23;p4"/>
          <p:cNvSpPr txBox="1"/>
          <p:nvPr/>
        </p:nvSpPr>
        <p:spPr>
          <a:xfrm>
            <a:off x="691875" y="5981275"/>
            <a:ext cx="43020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Copyright © CESAR School 2024 | Todos os direitos reservados. </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Este material, ou qualquer parte dele, não pode ser reproduzido, divulgado ou usado de forma alguma sem autorização escrita.</a:t>
            </a:r>
            <a:endParaRPr b="0" i="0" sz="1000" u="none" cap="none" strike="noStrike">
              <a:solidFill>
                <a:schemeClr val="lt1"/>
              </a:solidFill>
              <a:latin typeface="Barlow Medium"/>
              <a:ea typeface="Barlow Medium"/>
              <a:cs typeface="Barlow Medium"/>
              <a:sym typeface="Barlow Medium"/>
            </a:endParaRPr>
          </a:p>
        </p:txBody>
      </p:sp>
      <p:pic>
        <p:nvPicPr>
          <p:cNvPr id="24" name="Google Shape;24;p4"/>
          <p:cNvPicPr preferRelativeResize="0"/>
          <p:nvPr/>
        </p:nvPicPr>
        <p:blipFill rotWithShape="1">
          <a:blip r:embed="rId3">
            <a:alphaModFix/>
          </a:blip>
          <a:srcRect b="0" l="0" r="0" t="0"/>
          <a:stretch/>
        </p:blipFill>
        <p:spPr>
          <a:xfrm>
            <a:off x="791550" y="612725"/>
            <a:ext cx="2434249" cy="442975"/>
          </a:xfrm>
          <a:prstGeom prst="rect">
            <a:avLst/>
          </a:prstGeom>
          <a:noFill/>
          <a:ln>
            <a:noFill/>
          </a:ln>
        </p:spPr>
      </p:pic>
      <p:sp>
        <p:nvSpPr>
          <p:cNvPr id="25" name="Google Shape;25;p4"/>
          <p:cNvSpPr/>
          <p:nvPr/>
        </p:nvSpPr>
        <p:spPr>
          <a:xfrm rot="-5400000">
            <a:off x="11606223" y="58310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4"/>
          <p:cNvSpPr/>
          <p:nvPr/>
        </p:nvSpPr>
        <p:spPr>
          <a:xfrm flipH="1" rot="-5400000">
            <a:off x="11378375" y="54681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 name="Google Shape;27;p4"/>
          <p:cNvSpPr/>
          <p:nvPr/>
        </p:nvSpPr>
        <p:spPr>
          <a:xfrm rot="5400000">
            <a:off x="9492802" y="5539136"/>
            <a:ext cx="583578" cy="116731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 name="Google Shape;28;p4"/>
          <p:cNvSpPr/>
          <p:nvPr/>
        </p:nvSpPr>
        <p:spPr>
          <a:xfrm rot="5400000">
            <a:off x="9586774" y="5202355"/>
            <a:ext cx="390582" cy="781272"/>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29" name="Google Shape;29;p4"/>
          <p:cNvPicPr preferRelativeResize="0"/>
          <p:nvPr/>
        </p:nvPicPr>
        <p:blipFill rotWithShape="1">
          <a:blip r:embed="rId4">
            <a:alphaModFix/>
          </a:blip>
          <a:srcRect b="0" l="0" r="0" t="0"/>
          <a:stretch/>
        </p:blipFill>
        <p:spPr>
          <a:xfrm>
            <a:off x="10588550" y="5991236"/>
            <a:ext cx="655200" cy="583575"/>
          </a:xfrm>
          <a:prstGeom prst="rect">
            <a:avLst/>
          </a:prstGeom>
          <a:noFill/>
          <a:ln>
            <a:noFill/>
          </a:ln>
        </p:spPr>
      </p:pic>
      <p:sp>
        <p:nvSpPr>
          <p:cNvPr id="30" name="Google Shape;30;p4"/>
          <p:cNvSpPr/>
          <p:nvPr/>
        </p:nvSpPr>
        <p:spPr>
          <a:xfrm>
            <a:off x="10877675" y="4941300"/>
            <a:ext cx="500700" cy="500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1_1_1_2">
    <p:bg>
      <p:bgPr>
        <a:solidFill>
          <a:schemeClr val="dk2"/>
        </a:solidFill>
      </p:bgPr>
    </p:bg>
    <p:spTree>
      <p:nvGrpSpPr>
        <p:cNvPr id="31" name="Shape 31"/>
        <p:cNvGrpSpPr/>
        <p:nvPr/>
      </p:nvGrpSpPr>
      <p:grpSpPr>
        <a:xfrm>
          <a:off x="0" y="0"/>
          <a:ext cx="0" cy="0"/>
          <a:chOff x="0" y="0"/>
          <a:chExt cx="0" cy="0"/>
        </a:xfrm>
      </p:grpSpPr>
      <p:sp>
        <p:nvSpPr>
          <p:cNvPr id="32" name="Google Shape;32;p5"/>
          <p:cNvSpPr txBox="1"/>
          <p:nvPr>
            <p:ph type="ctrTitle"/>
          </p:nvPr>
        </p:nvSpPr>
        <p:spPr>
          <a:xfrm>
            <a:off x="7900033" y="425533"/>
            <a:ext cx="3492000" cy="612000"/>
          </a:xfrm>
          <a:prstGeom prst="rect">
            <a:avLst/>
          </a:prstGeom>
          <a:noFill/>
          <a:ln>
            <a:noFill/>
          </a:ln>
        </p:spPr>
        <p:txBody>
          <a:bodyPr anchorCtr="0" anchor="b" bIns="121900" lIns="121900" spcFirstLastPara="1" rIns="121900" wrap="square" tIns="121900">
            <a:noAutofit/>
          </a:bodyPr>
          <a:lstStyle>
            <a:lvl1pPr lvl="0" marR="0" rtl="0" algn="r">
              <a:lnSpc>
                <a:spcPct val="100000"/>
              </a:lnSpc>
              <a:spcBef>
                <a:spcPts val="0"/>
              </a:spcBef>
              <a:spcAft>
                <a:spcPts val="0"/>
              </a:spcAft>
              <a:buClr>
                <a:schemeClr val="dk1"/>
              </a:buClr>
              <a:buSzPts val="1300"/>
              <a:buFont typeface="Arial"/>
              <a:buChar char="●"/>
              <a:defRPr b="0" i="0" sz="1300" u="none" cap="none" strike="noStrike">
                <a:solidFill>
                  <a:schemeClr val="dk1"/>
                </a:solidFill>
                <a:latin typeface="Arial"/>
                <a:ea typeface="Arial"/>
                <a:cs typeface="Arial"/>
                <a:sym typeface="Arial"/>
              </a:defRPr>
            </a:lvl1pPr>
            <a:lvl2pPr lvl="1"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2pPr>
            <a:lvl3pPr lvl="2"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3pPr>
            <a:lvl4pPr lvl="3"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lvl="4"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lvl="5"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lvl="6"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lvl="7"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lvl="8"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
        <p:nvSpPr>
          <p:cNvPr id="33" name="Google Shape;33;p5"/>
          <p:cNvSpPr txBox="1"/>
          <p:nvPr>
            <p:ph idx="1" type="body"/>
          </p:nvPr>
        </p:nvSpPr>
        <p:spPr>
          <a:xfrm>
            <a:off x="1375733" y="1530367"/>
            <a:ext cx="8534700" cy="4253700"/>
          </a:xfrm>
          <a:prstGeom prst="rect">
            <a:avLst/>
          </a:prstGeom>
          <a:noFill/>
          <a:ln>
            <a:noFill/>
          </a:ln>
        </p:spPr>
        <p:txBody>
          <a:bodyPr anchorCtr="0" anchor="t" bIns="121900" lIns="121900" spcFirstLastPara="1" rIns="121900" wrap="square" tIns="121900">
            <a:noAutofit/>
          </a:bodyPr>
          <a:lstStyle>
            <a:lvl1pPr indent="-311150" lvl="0" marL="457200" marR="0" rtl="0" algn="l">
              <a:lnSpc>
                <a:spcPct val="150000"/>
              </a:lnSpc>
              <a:spcBef>
                <a:spcPts val="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1pPr>
            <a:lvl2pPr indent="-311150" lvl="1" marL="9144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2pPr>
            <a:lvl3pPr indent="-311150" lvl="2" marL="13716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3pPr>
            <a:lvl4pPr indent="-311150" lvl="3" marL="18288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4pPr>
            <a:lvl5pPr indent="-311150" lvl="4" marL="22860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5pPr>
            <a:lvl6pPr indent="-311150" lvl="5" marL="27432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6pPr>
            <a:lvl7pPr indent="-311150" lvl="6" marL="32004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7pPr>
            <a:lvl8pPr indent="-311150" lvl="7" marL="36576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8pPr>
            <a:lvl9pPr indent="-311150" lvl="8" marL="4114800" marR="0" rtl="0" algn="l">
              <a:lnSpc>
                <a:spcPct val="150000"/>
              </a:lnSpc>
              <a:spcBef>
                <a:spcPts val="2100"/>
              </a:spcBef>
              <a:spcAft>
                <a:spcPts val="210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6"/>
          <p:cNvSpPr txBox="1"/>
          <p:nvPr>
            <p:ph type="ctrTitle"/>
          </p:nvPr>
        </p:nvSpPr>
        <p:spPr>
          <a:xfrm>
            <a:off x="1524000" y="1122363"/>
            <a:ext cx="9144000" cy="30252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chemeClr val="dk2"/>
              </a:buClr>
              <a:buSzPts val="6600"/>
              <a:buFont typeface="Play"/>
              <a:buNone/>
              <a:defRPr b="0" i="1" sz="66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6" name="Google Shape;36;p6"/>
          <p:cNvSpPr txBox="1"/>
          <p:nvPr>
            <p:ph idx="1" type="subTitle"/>
          </p:nvPr>
        </p:nvSpPr>
        <p:spPr>
          <a:xfrm>
            <a:off x="1524000" y="4386729"/>
            <a:ext cx="9144000" cy="1135500"/>
          </a:xfrm>
          <a:prstGeom prst="rect">
            <a:avLst/>
          </a:prstGeom>
          <a:noFill/>
          <a:ln>
            <a:noFill/>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2"/>
              </a:buClr>
              <a:buSzPts val="1440"/>
              <a:buFont typeface="Arial"/>
              <a:buNone/>
              <a:defRPr b="1" i="0" sz="1800" u="none" cap="none" strike="noStrike">
                <a:solidFill>
                  <a:schemeClr val="dk2"/>
                </a:solidFill>
                <a:latin typeface="Open Sans Light"/>
                <a:ea typeface="Open Sans Light"/>
                <a:cs typeface="Open Sans Light"/>
                <a:sym typeface="Open Sans Light"/>
              </a:defRPr>
            </a:lvl1pPr>
            <a:lvl2pPr lvl="1" marR="0" rtl="0" algn="ctr">
              <a:lnSpc>
                <a:spcPct val="100000"/>
              </a:lnSpc>
              <a:spcBef>
                <a:spcPts val="500"/>
              </a:spcBef>
              <a:spcAft>
                <a:spcPts val="0"/>
              </a:spcAft>
              <a:buClr>
                <a:schemeClr val="dk2"/>
              </a:buClr>
              <a:buSzPts val="1600"/>
              <a:buFont typeface="Arial"/>
              <a:buNone/>
              <a:defRPr b="0" i="0" sz="2000" u="none" cap="none" strike="noStrike">
                <a:solidFill>
                  <a:schemeClr val="dk2"/>
                </a:solidFill>
                <a:latin typeface="Open Sans Light"/>
                <a:ea typeface="Open Sans Light"/>
                <a:cs typeface="Open Sans Light"/>
                <a:sym typeface="Open Sans Light"/>
              </a:defRPr>
            </a:lvl2pPr>
            <a:lvl3pPr lvl="2" marR="0" rtl="0" algn="ctr">
              <a:lnSpc>
                <a:spcPct val="100000"/>
              </a:lnSpc>
              <a:spcBef>
                <a:spcPts val="500"/>
              </a:spcBef>
              <a:spcAft>
                <a:spcPts val="0"/>
              </a:spcAft>
              <a:buClr>
                <a:schemeClr val="dk2"/>
              </a:buClr>
              <a:buSzPts val="1440"/>
              <a:buFont typeface="Arial"/>
              <a:buNone/>
              <a:defRPr b="0" i="0" sz="1800" u="none" cap="none" strike="noStrike">
                <a:solidFill>
                  <a:schemeClr val="dk2"/>
                </a:solidFill>
                <a:latin typeface="Open Sans Light"/>
                <a:ea typeface="Open Sans Light"/>
                <a:cs typeface="Open Sans Light"/>
                <a:sym typeface="Open Sans Light"/>
              </a:defRPr>
            </a:lvl3pPr>
            <a:lvl4pPr lvl="3" marR="0" rtl="0" algn="ctr">
              <a:lnSpc>
                <a:spcPct val="100000"/>
              </a:lnSpc>
              <a:spcBef>
                <a:spcPts val="500"/>
              </a:spcBef>
              <a:spcAft>
                <a:spcPts val="0"/>
              </a:spcAft>
              <a:buClr>
                <a:schemeClr val="dk2"/>
              </a:buClr>
              <a:buSzPts val="1280"/>
              <a:buFont typeface="Arial"/>
              <a:buNone/>
              <a:defRPr b="0" i="0" sz="1600" u="none" cap="none" strike="noStrike">
                <a:solidFill>
                  <a:schemeClr val="dk2"/>
                </a:solidFill>
                <a:latin typeface="Open Sans Light"/>
                <a:ea typeface="Open Sans Light"/>
                <a:cs typeface="Open Sans Light"/>
                <a:sym typeface="Open Sans Light"/>
              </a:defRPr>
            </a:lvl4pPr>
            <a:lvl5pPr lvl="4" marR="0" rtl="0" algn="ctr">
              <a:lnSpc>
                <a:spcPct val="100000"/>
              </a:lnSpc>
              <a:spcBef>
                <a:spcPts val="500"/>
              </a:spcBef>
              <a:spcAft>
                <a:spcPts val="0"/>
              </a:spcAft>
              <a:buClr>
                <a:schemeClr val="dk2"/>
              </a:buClr>
              <a:buSzPts val="1280"/>
              <a:buFont typeface="Arial"/>
              <a:buNone/>
              <a:defRPr b="0" i="0" sz="1600" u="none" cap="none" strike="noStrike">
                <a:solidFill>
                  <a:schemeClr val="dk2"/>
                </a:solidFill>
                <a:latin typeface="Open Sans Light"/>
                <a:ea typeface="Open Sans Light"/>
                <a:cs typeface="Open Sans Light"/>
                <a:sym typeface="Open Sans Light"/>
              </a:defRPr>
            </a:lvl5pPr>
            <a:lvl6pPr lvl="5"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6pPr>
            <a:lvl7pPr lvl="6"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7pPr>
            <a:lvl8pPr lvl="7"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8pPr>
            <a:lvl9pPr lvl="8"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9pPr>
          </a:lstStyle>
          <a:p/>
        </p:txBody>
      </p:sp>
      <p:sp>
        <p:nvSpPr>
          <p:cNvPr id="37" name="Google Shape;37;p6"/>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38" name="Google Shape;38;p6"/>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39" name="Google Shape;39;p6"/>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spTree>
      <p:nvGrpSpPr>
        <p:cNvPr id="40" name="Shape 40"/>
        <p:cNvGrpSpPr/>
        <p:nvPr/>
      </p:nvGrpSpPr>
      <p:grpSpPr>
        <a:xfrm>
          <a:off x="0" y="0"/>
          <a:ext cx="0" cy="0"/>
          <a:chOff x="0" y="0"/>
          <a:chExt cx="0" cy="0"/>
        </a:xfrm>
      </p:grpSpPr>
      <p:sp>
        <p:nvSpPr>
          <p:cNvPr id="41" name="Google Shape;41;p7"/>
          <p:cNvSpPr txBox="1"/>
          <p:nvPr>
            <p:ph type="title"/>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rgbClr val="006077"/>
              </a:buClr>
              <a:buSzPts val="2400"/>
              <a:buFont typeface="Montserrat"/>
              <a:buNone/>
              <a:defRPr b="1" i="0" sz="2400" u="none" cap="none" strike="noStrike">
                <a:solidFill>
                  <a:srgbClr val="006077"/>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2" name="Google Shape;42;p7"/>
          <p:cNvSpPr txBox="1"/>
          <p:nvPr>
            <p:ph idx="1" type="body"/>
          </p:nvPr>
        </p:nvSpPr>
        <p:spPr>
          <a:xfrm>
            <a:off x="0" y="1116674"/>
            <a:ext cx="12192000" cy="276900"/>
          </a:xfrm>
          <a:prstGeom prst="rect">
            <a:avLst/>
          </a:prstGeom>
          <a:noFill/>
          <a:ln>
            <a:noFill/>
          </a:ln>
        </p:spPr>
        <p:txBody>
          <a:bodyPr anchorCtr="0" anchor="t" bIns="45700" lIns="274300" spcFirstLastPara="1" rIns="457200" wrap="square" tIns="45700">
            <a:spAutoFit/>
          </a:bodyPr>
          <a:lstStyle>
            <a:lvl1pPr indent="-320040" lvl="0" marL="457200" marR="0" rtl="0" algn="l">
              <a:lnSpc>
                <a:spcPct val="100000"/>
              </a:lnSpc>
              <a:spcBef>
                <a:spcPts val="1000"/>
              </a:spcBef>
              <a:spcAft>
                <a:spcPts val="0"/>
              </a:spcAft>
              <a:buClr>
                <a:schemeClr val="accent2"/>
              </a:buClr>
              <a:buSzPts val="1440"/>
              <a:buFont typeface="Arial"/>
              <a:buChar char="•"/>
              <a:defRPr b="0" i="0" sz="1800" u="none" cap="none" strike="noStrike">
                <a:solidFill>
                  <a:schemeClr val="accent2"/>
                </a:solidFill>
                <a:latin typeface="Roboto"/>
                <a:ea typeface="Roboto"/>
                <a:cs typeface="Roboto"/>
                <a:sym typeface="Roboto"/>
              </a:defRPr>
            </a:lvl1pPr>
            <a:lvl2pPr indent="-330200" lvl="1" marL="914400" marR="0" rtl="0" algn="l">
              <a:lnSpc>
                <a:spcPct val="100000"/>
              </a:lnSpc>
              <a:spcBef>
                <a:spcPts val="500"/>
              </a:spcBef>
              <a:spcAft>
                <a:spcPts val="0"/>
              </a:spcAft>
              <a:buClr>
                <a:schemeClr val="dk2"/>
              </a:buClr>
              <a:buSzPts val="1600"/>
              <a:buFont typeface="Arial"/>
              <a:buChar char="•"/>
              <a:defRPr b="0" i="0" sz="2000" u="none" cap="none" strike="noStrike">
                <a:solidFill>
                  <a:schemeClr val="dk2"/>
                </a:solidFill>
                <a:latin typeface="Open Sans Light"/>
                <a:ea typeface="Open Sans Light"/>
                <a:cs typeface="Open Sans Light"/>
                <a:sym typeface="Open Sans Light"/>
              </a:defRPr>
            </a:lvl2pPr>
            <a:lvl3pPr indent="-320039" lvl="2" marL="1371600" marR="0" rtl="0" algn="l">
              <a:lnSpc>
                <a:spcPct val="100000"/>
              </a:lnSpc>
              <a:spcBef>
                <a:spcPts val="500"/>
              </a:spcBef>
              <a:spcAft>
                <a:spcPts val="0"/>
              </a:spcAft>
              <a:buClr>
                <a:schemeClr val="dk2"/>
              </a:buClr>
              <a:buSzPts val="1440"/>
              <a:buFont typeface="Arial"/>
              <a:buChar char="•"/>
              <a:defRPr b="0" i="0" sz="1800" u="none" cap="none" strike="noStrike">
                <a:solidFill>
                  <a:schemeClr val="dk2"/>
                </a:solidFill>
                <a:latin typeface="Open Sans Light"/>
                <a:ea typeface="Open Sans Light"/>
                <a:cs typeface="Open Sans Light"/>
                <a:sym typeface="Open Sans Light"/>
              </a:defRPr>
            </a:lvl3pPr>
            <a:lvl4pPr indent="-309880" lvl="3" marL="18288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4pPr>
            <a:lvl5pPr indent="-309879" lvl="4" marL="22860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9pPr>
          </a:lstStyle>
          <a:p/>
        </p:txBody>
      </p:sp>
      <p:sp>
        <p:nvSpPr>
          <p:cNvPr id="43" name="Google Shape;43;p7"/>
          <p:cNvSpPr txBox="1"/>
          <p:nvPr>
            <p:ph idx="12" type="sldNum"/>
          </p:nvPr>
        </p:nvSpPr>
        <p:spPr>
          <a:xfrm>
            <a:off x="11566769" y="6584473"/>
            <a:ext cx="353400" cy="123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1pPr>
            <a:lvl2pPr indent="0" lvl="1"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2pPr>
            <a:lvl3pPr indent="0" lvl="2"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3pPr>
            <a:lvl4pPr indent="0" lvl="3"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4pPr>
            <a:lvl5pPr indent="0" lvl="4"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5pPr>
            <a:lvl6pPr indent="0" lvl="5"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6pPr>
            <a:lvl7pPr indent="0" lvl="6"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7pPr>
            <a:lvl8pPr indent="0" lvl="7"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8pPr>
            <a:lvl9pPr indent="0" lvl="8"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4" name="Shape 44"/>
        <p:cNvGrpSpPr/>
        <p:nvPr/>
      </p:nvGrpSpPr>
      <p:grpSpPr>
        <a:xfrm>
          <a:off x="0" y="0"/>
          <a:ext cx="0" cy="0"/>
          <a:chOff x="0" y="0"/>
          <a:chExt cx="0" cy="0"/>
        </a:xfrm>
      </p:grpSpPr>
      <p:sp>
        <p:nvSpPr>
          <p:cNvPr id="45" name="Google Shape;45;p8"/>
          <p:cNvSpPr txBox="1"/>
          <p:nvPr>
            <p:ph type="title"/>
          </p:nvPr>
        </p:nvSpPr>
        <p:spPr>
          <a:xfrm>
            <a:off x="1143000" y="533401"/>
            <a:ext cx="9906000" cy="13821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lay"/>
              <a:buNone/>
              <a:defRPr b="0" i="1" sz="44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6" name="Google Shape;46;p8"/>
          <p:cNvSpPr txBox="1"/>
          <p:nvPr>
            <p:ph idx="1" type="body"/>
          </p:nvPr>
        </p:nvSpPr>
        <p:spPr>
          <a:xfrm>
            <a:off x="1143000" y="2009554"/>
            <a:ext cx="9906000" cy="4024500"/>
          </a:xfrm>
          <a:prstGeom prst="rect">
            <a:avLst/>
          </a:prstGeom>
          <a:noFill/>
          <a:ln>
            <a:noFill/>
          </a:ln>
        </p:spPr>
        <p:txBody>
          <a:bodyPr anchorCtr="0" anchor="t" bIns="45700" lIns="91425" spcFirstLastPara="1" rIns="91425" wrap="square" tIns="45700">
            <a:noAutofit/>
          </a:bodyPr>
          <a:lstStyle>
            <a:lvl1pPr indent="-350520" lvl="0" marL="457200" marR="0" rtl="0" algn="l">
              <a:lnSpc>
                <a:spcPct val="100000"/>
              </a:lnSpc>
              <a:spcBef>
                <a:spcPts val="1000"/>
              </a:spcBef>
              <a:spcAft>
                <a:spcPts val="0"/>
              </a:spcAft>
              <a:buClr>
                <a:schemeClr val="dk2"/>
              </a:buClr>
              <a:buSzPts val="1920"/>
              <a:buFont typeface="Arial"/>
              <a:buChar char="•"/>
              <a:defRPr b="0" i="0" sz="2400" u="none" cap="none" strike="noStrike">
                <a:solidFill>
                  <a:schemeClr val="dk2"/>
                </a:solidFill>
                <a:latin typeface="Open Sans Light"/>
                <a:ea typeface="Open Sans Light"/>
                <a:cs typeface="Open Sans Light"/>
                <a:sym typeface="Open Sans Light"/>
              </a:defRPr>
            </a:lvl1pPr>
            <a:lvl2pPr indent="-330200" lvl="1" marL="914400" marR="0" rtl="0" algn="l">
              <a:lnSpc>
                <a:spcPct val="100000"/>
              </a:lnSpc>
              <a:spcBef>
                <a:spcPts val="500"/>
              </a:spcBef>
              <a:spcAft>
                <a:spcPts val="0"/>
              </a:spcAft>
              <a:buClr>
                <a:schemeClr val="dk2"/>
              </a:buClr>
              <a:buSzPts val="1600"/>
              <a:buFont typeface="Arial"/>
              <a:buChar char="•"/>
              <a:defRPr b="0" i="0" sz="2000" u="none" cap="none" strike="noStrike">
                <a:solidFill>
                  <a:schemeClr val="dk2"/>
                </a:solidFill>
                <a:latin typeface="Open Sans Light"/>
                <a:ea typeface="Open Sans Light"/>
                <a:cs typeface="Open Sans Light"/>
                <a:sym typeface="Open Sans Light"/>
              </a:defRPr>
            </a:lvl2pPr>
            <a:lvl3pPr indent="-320039" lvl="2" marL="1371600" marR="0" rtl="0" algn="l">
              <a:lnSpc>
                <a:spcPct val="100000"/>
              </a:lnSpc>
              <a:spcBef>
                <a:spcPts val="500"/>
              </a:spcBef>
              <a:spcAft>
                <a:spcPts val="0"/>
              </a:spcAft>
              <a:buClr>
                <a:schemeClr val="dk2"/>
              </a:buClr>
              <a:buSzPts val="1440"/>
              <a:buFont typeface="Arial"/>
              <a:buChar char="•"/>
              <a:defRPr b="0" i="0" sz="1800" u="none" cap="none" strike="noStrike">
                <a:solidFill>
                  <a:schemeClr val="dk2"/>
                </a:solidFill>
                <a:latin typeface="Open Sans Light"/>
                <a:ea typeface="Open Sans Light"/>
                <a:cs typeface="Open Sans Light"/>
                <a:sym typeface="Open Sans Light"/>
              </a:defRPr>
            </a:lvl3pPr>
            <a:lvl4pPr indent="-309880" lvl="3" marL="18288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4pPr>
            <a:lvl5pPr indent="-309879" lvl="4" marL="22860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9pPr>
          </a:lstStyle>
          <a:p/>
        </p:txBody>
      </p:sp>
      <p:sp>
        <p:nvSpPr>
          <p:cNvPr id="47" name="Google Shape;47;p8"/>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48" name="Google Shape;48;p8"/>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49" name="Google Shape;49;p8"/>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9"/>
          <p:cNvSpPr txBox="1"/>
          <p:nvPr>
            <p:ph type="title"/>
          </p:nvPr>
        </p:nvSpPr>
        <p:spPr>
          <a:xfrm>
            <a:off x="1143000" y="533401"/>
            <a:ext cx="9906000" cy="13821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lay"/>
              <a:buNone/>
              <a:defRPr b="0" i="1" sz="44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2" name="Google Shape;52;p9"/>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53" name="Google Shape;53;p9"/>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54" name="Google Shape;54;p9"/>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1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9.pn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9.png"/><Relationship Id="rId4" Type="http://schemas.openxmlformats.org/officeDocument/2006/relationships/image" Target="../media/image29.png"/><Relationship Id="rId5" Type="http://schemas.openxmlformats.org/officeDocument/2006/relationships/image" Target="../media/image30.png"/><Relationship Id="rId6" Type="http://schemas.openxmlformats.org/officeDocument/2006/relationships/hyperlink" Target="https://developer.mozilla.org/pt-BR/docs/Learn/Getting_started_with_the_web/HTML_basics"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4.jpg"/><Relationship Id="rId4" Type="http://schemas.openxmlformats.org/officeDocument/2006/relationships/image" Target="../media/image1.png"/><Relationship Id="rId5" Type="http://schemas.openxmlformats.org/officeDocument/2006/relationships/image" Target="../media/image9.png"/><Relationship Id="rId6"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9.png"/><Relationship Id="rId4" Type="http://schemas.openxmlformats.org/officeDocument/2006/relationships/image" Target="../media/image33.png"/><Relationship Id="rId5" Type="http://schemas.openxmlformats.org/officeDocument/2006/relationships/image" Target="../media/image28.png"/><Relationship Id="rId6" Type="http://schemas.openxmlformats.org/officeDocument/2006/relationships/image" Target="../media/image3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20.png"/><Relationship Id="rId5" Type="http://schemas.openxmlformats.org/officeDocument/2006/relationships/image" Target="../media/image24.png"/><Relationship Id="rId6"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1.png"/><Relationship Id="rId4" Type="http://schemas.openxmlformats.org/officeDocument/2006/relationships/image" Target="../media/image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9.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9.png"/><Relationship Id="rId4" Type="http://schemas.openxmlformats.org/officeDocument/2006/relationships/hyperlink" Target="https://developer.mozilla.org/pt-BR/docs/Learn/Getting_started_with_the_web/HTML_basics" TargetMode="External"/><Relationship Id="rId5" Type="http://schemas.openxmlformats.org/officeDocument/2006/relationships/hyperlink" Target="https://www.cesar.org.br/"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9.png"/><Relationship Id="rId4" Type="http://schemas.openxmlformats.org/officeDocument/2006/relationships/hyperlink" Target="https://developer.mozilla.org/pt-BR/docs/Web/HTML/Element/table" TargetMode="External"/><Relationship Id="rId5" Type="http://schemas.openxmlformats.org/officeDocument/2006/relationships/hyperlink" Target="https://developer.mozilla.org/pt-BR/docs/Web/HTML/Element/table"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9.png"/><Relationship Id="rId4" Type="http://schemas.openxmlformats.org/officeDocument/2006/relationships/hyperlink" Target="https://developer.mozilla.org/pt-BR/docs/Web/HTML/Element/input" TargetMode="External"/><Relationship Id="rId5" Type="http://schemas.openxmlformats.org/officeDocument/2006/relationships/hyperlink" Target="https://developer.mozilla.org/pt-BR/docs/Web/HTML/Element/table" TargetMode="External"/><Relationship Id="rId6" Type="http://schemas.openxmlformats.org/officeDocument/2006/relationships/image" Target="../media/image4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9.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 Id="rId3" Type="http://schemas.openxmlformats.org/officeDocument/2006/relationships/image" Target="../media/image9.png"/><Relationship Id="rId4" Type="http://schemas.openxmlformats.org/officeDocument/2006/relationships/hyperlink" Target="https://developer.mozilla.org/pt-BR/docs/Web/HTML/Element/input" TargetMode="External"/><Relationship Id="rId5" Type="http://schemas.openxmlformats.org/officeDocument/2006/relationships/hyperlink" Target="https://developer.mozilla.org/pt-BR/docs/Web/HTML/Element/table"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 Id="rId3" Type="http://schemas.openxmlformats.org/officeDocument/2006/relationships/image" Target="../media/image9.png"/><Relationship Id="rId4" Type="http://schemas.openxmlformats.org/officeDocument/2006/relationships/hyperlink" Target="https://developer.mozilla.org/pt-BR/docs/Web/HTML/Element/form" TargetMode="External"/><Relationship Id="rId5" Type="http://schemas.openxmlformats.org/officeDocument/2006/relationships/hyperlink" Target="https://developer.mozilla.org/pt-BR/docs/Web/HTML/Element/form"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9.png"/><Relationship Id="rId4" Type="http://schemas.openxmlformats.org/officeDocument/2006/relationships/hyperlink" Target="https://developer.mozilla.org/pt-BR/docs/Web/HTML/Element/div" TargetMode="External"/><Relationship Id="rId5" Type="http://schemas.openxmlformats.org/officeDocument/2006/relationships/hyperlink" Target="https://developer.mozilla.org/pt-BR/docs/Web/HTML/Element/form"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 Id="rId3" Type="http://schemas.openxmlformats.org/officeDocument/2006/relationships/image" Target="../media/image9.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9.png"/><Relationship Id="rId4" Type="http://schemas.openxmlformats.org/officeDocument/2006/relationships/hyperlink" Target="https://www.devmedia.com.br/html-semantico-conheca-os-elementos-semanticos-da-html5/38065" TargetMode="External"/><Relationship Id="rId5" Type="http://schemas.openxmlformats.org/officeDocument/2006/relationships/hyperlink" Target="https://developer.mozilla.org/pt-BR/docs/Web/HTML/Element/table" TargetMode="Externa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 Id="rId3" Type="http://schemas.openxmlformats.org/officeDocument/2006/relationships/image" Target="../media/image9.png"/><Relationship Id="rId4" Type="http://schemas.openxmlformats.org/officeDocument/2006/relationships/image" Target="../media/image37.png"/><Relationship Id="rId5" Type="http://schemas.openxmlformats.org/officeDocument/2006/relationships/hyperlink" Target="https://www.devmedia.com.br/html-semantico-conheca-os-elementos-semanticos-da-html5/38065" TargetMode="External"/><Relationship Id="rId6" Type="http://schemas.openxmlformats.org/officeDocument/2006/relationships/hyperlink" Target="https://developer.mozilla.org/pt-BR/docs/Web/HTML/Element/table"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 Id="rId3" Type="http://schemas.openxmlformats.org/officeDocument/2006/relationships/image" Target="../media/image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 Id="rId3" Type="http://schemas.openxmlformats.org/officeDocument/2006/relationships/image" Target="../media/image9.png"/><Relationship Id="rId4" Type="http://schemas.openxmlformats.org/officeDocument/2006/relationships/image" Target="../media/image3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image" Target="../media/image9.png"/><Relationship Id="rId4" Type="http://schemas.openxmlformats.org/officeDocument/2006/relationships/image" Target="../media/image36.png"/><Relationship Id="rId5" Type="http://schemas.openxmlformats.org/officeDocument/2006/relationships/hyperlink" Target="https://developer.mozilla.org/pt-BR/" TargetMode="External"/><Relationship Id="rId6" Type="http://schemas.openxmlformats.org/officeDocument/2006/relationships/image" Target="../media/image34.png"/><Relationship Id="rId7" Type="http://schemas.openxmlformats.org/officeDocument/2006/relationships/hyperlink" Target="https://www.w3schools.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3.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 Id="rId3" Type="http://schemas.openxmlformats.org/officeDocument/2006/relationships/image" Target="../media/image38.png"/><Relationship Id="rId4" Type="http://schemas.openxmlformats.org/officeDocument/2006/relationships/image" Target="../media/image9.png"/><Relationship Id="rId5" Type="http://schemas.openxmlformats.org/officeDocument/2006/relationships/image" Target="../media/image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 Id="rId3" Type="http://schemas.openxmlformats.org/officeDocument/2006/relationships/image" Target="../media/image38.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25.png"/><Relationship Id="rId5" Type="http://schemas.openxmlformats.org/officeDocument/2006/relationships/image" Target="../media/image7.png"/><Relationship Id="rId6" Type="http://schemas.openxmlformats.org/officeDocument/2006/relationships/image" Target="../media/image6.png"/><Relationship Id="rId7" Type="http://schemas.openxmlformats.org/officeDocument/2006/relationships/image" Target="../media/image2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3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21.png"/><Relationship Id="rId5"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8" name="Shape 58"/>
        <p:cNvGrpSpPr/>
        <p:nvPr/>
      </p:nvGrpSpPr>
      <p:grpSpPr>
        <a:xfrm>
          <a:off x="0" y="0"/>
          <a:ext cx="0" cy="0"/>
          <a:chOff x="0" y="0"/>
          <a:chExt cx="0" cy="0"/>
        </a:xfrm>
      </p:grpSpPr>
      <p:sp>
        <p:nvSpPr>
          <p:cNvPr id="59" name="Google Shape;59;p10"/>
          <p:cNvSpPr txBox="1"/>
          <p:nvPr/>
        </p:nvSpPr>
        <p:spPr>
          <a:xfrm>
            <a:off x="650400" y="2085300"/>
            <a:ext cx="5121000" cy="1493100"/>
          </a:xfrm>
          <a:prstGeom prst="rect">
            <a:avLst/>
          </a:prstGeom>
          <a:noFill/>
          <a:ln>
            <a:noFill/>
          </a:ln>
        </p:spPr>
        <p:txBody>
          <a:bodyPr anchorCtr="0" anchor="t" bIns="91425" lIns="91425" spcFirstLastPara="1" rIns="91425" wrap="square" tIns="91425">
            <a:spAutoFit/>
          </a:bodyPr>
          <a:lstStyle/>
          <a:p>
            <a:pPr indent="0" lvl="0" marL="0" marR="0" rtl="0" algn="l">
              <a:lnSpc>
                <a:spcPct val="85000"/>
              </a:lnSpc>
              <a:spcBef>
                <a:spcPts val="0"/>
              </a:spcBef>
              <a:spcAft>
                <a:spcPts val="0"/>
              </a:spcAft>
              <a:buClr>
                <a:srgbClr val="000000"/>
              </a:buClr>
              <a:buSzPts val="6000"/>
              <a:buFont typeface="Arial"/>
              <a:buNone/>
            </a:pPr>
            <a:r>
              <a:rPr b="1" lang="pt-BR" sz="5000">
                <a:solidFill>
                  <a:schemeClr val="lt1"/>
                </a:solidFill>
                <a:latin typeface="Barlow Condensed SemiBold"/>
                <a:ea typeface="Barlow Condensed SemiBold"/>
                <a:cs typeface="Barlow Condensed SemiBold"/>
                <a:sym typeface="Barlow Condensed SemiBold"/>
              </a:rPr>
              <a:t>JavaScript e Front-End básico</a:t>
            </a:r>
            <a:endParaRPr b="1" i="0" sz="4300" u="none" cap="none" strike="noStrike">
              <a:solidFill>
                <a:schemeClr val="lt1"/>
              </a:solidFill>
              <a:latin typeface="Barlow Condensed SemiBold"/>
              <a:ea typeface="Barlow Condensed SemiBold"/>
              <a:cs typeface="Barlow Condensed SemiBold"/>
              <a:sym typeface="Barlow Condensed SemiBold"/>
            </a:endParaRPr>
          </a:p>
        </p:txBody>
      </p:sp>
      <p:sp>
        <p:nvSpPr>
          <p:cNvPr id="60" name="Google Shape;60;p10"/>
          <p:cNvSpPr txBox="1"/>
          <p:nvPr/>
        </p:nvSpPr>
        <p:spPr>
          <a:xfrm>
            <a:off x="691875" y="5981275"/>
            <a:ext cx="4108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Copyright © CESAR School 20</a:t>
            </a:r>
            <a:r>
              <a:rPr lang="pt-BR" sz="1000">
                <a:solidFill>
                  <a:schemeClr val="lt1"/>
                </a:solidFill>
                <a:latin typeface="Barlow Medium"/>
                <a:ea typeface="Barlow Medium"/>
                <a:cs typeface="Barlow Medium"/>
                <a:sym typeface="Barlow Medium"/>
              </a:rPr>
              <a:t>25</a:t>
            </a:r>
            <a:r>
              <a:rPr b="0" i="0" lang="pt-BR" sz="1000" u="none" cap="none" strike="noStrike">
                <a:solidFill>
                  <a:schemeClr val="lt1"/>
                </a:solidFill>
                <a:latin typeface="Barlow Medium"/>
                <a:ea typeface="Barlow Medium"/>
                <a:cs typeface="Barlow Medium"/>
                <a:sym typeface="Barlow Medium"/>
              </a:rPr>
              <a:t> | Todos os direitos reservados. </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Este material, ou qualquer parte dele, não pode ser reproduzido, divulgado ou usado de forma alguma sem autorização escrita.</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Barlow Medium"/>
              <a:ea typeface="Barlow Medium"/>
              <a:cs typeface="Barlow Medium"/>
              <a:sym typeface="Barlow Medium"/>
            </a:endParaRPr>
          </a:p>
        </p:txBody>
      </p:sp>
      <p:pic>
        <p:nvPicPr>
          <p:cNvPr id="61" name="Google Shape;61;p10"/>
          <p:cNvPicPr preferRelativeResize="0"/>
          <p:nvPr/>
        </p:nvPicPr>
        <p:blipFill rotWithShape="1">
          <a:blip r:embed="rId3">
            <a:alphaModFix/>
          </a:blip>
          <a:srcRect b="0" l="0" r="0" t="0"/>
          <a:stretch/>
        </p:blipFill>
        <p:spPr>
          <a:xfrm>
            <a:off x="854075" y="627100"/>
            <a:ext cx="978474" cy="871504"/>
          </a:xfrm>
          <a:prstGeom prst="rect">
            <a:avLst/>
          </a:prstGeom>
          <a:noFill/>
          <a:ln>
            <a:noFill/>
          </a:ln>
        </p:spPr>
      </p:pic>
      <p:sp>
        <p:nvSpPr>
          <p:cNvPr id="62" name="Google Shape;62;p10"/>
          <p:cNvSpPr/>
          <p:nvPr/>
        </p:nvSpPr>
        <p:spPr>
          <a:xfrm rot="5400000">
            <a:off x="9621947" y="2025021"/>
            <a:ext cx="1770900" cy="177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0"/>
          <p:cNvSpPr/>
          <p:nvPr/>
        </p:nvSpPr>
        <p:spPr>
          <a:xfrm>
            <a:off x="9622100" y="227937"/>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0"/>
          <p:cNvSpPr/>
          <p:nvPr/>
        </p:nvSpPr>
        <p:spPr>
          <a:xfrm rot="5400000">
            <a:off x="9619259" y="254286"/>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0"/>
          <p:cNvSpPr/>
          <p:nvPr/>
        </p:nvSpPr>
        <p:spPr>
          <a:xfrm rot="10800000">
            <a:off x="9619259" y="254123"/>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 name="Google Shape;66;p10"/>
          <p:cNvPicPr preferRelativeResize="0"/>
          <p:nvPr/>
        </p:nvPicPr>
        <p:blipFill rotWithShape="1">
          <a:blip r:embed="rId4">
            <a:alphaModFix/>
          </a:blip>
          <a:srcRect b="0" l="5004" r="4995" t="0"/>
          <a:stretch/>
        </p:blipFill>
        <p:spPr>
          <a:xfrm>
            <a:off x="4656275" y="2208950"/>
            <a:ext cx="4184100" cy="4648800"/>
          </a:xfrm>
          <a:prstGeom prst="round2SameRect">
            <a:avLst>
              <a:gd fmla="val 50000" name="adj1"/>
              <a:gd fmla="val 0" name="adj2"/>
            </a:avLst>
          </a:prstGeom>
          <a:noFill/>
          <a:ln>
            <a:noFill/>
          </a:ln>
        </p:spPr>
      </p:pic>
      <p:sp>
        <p:nvSpPr>
          <p:cNvPr id="67" name="Google Shape;67;p10"/>
          <p:cNvSpPr txBox="1"/>
          <p:nvPr/>
        </p:nvSpPr>
        <p:spPr>
          <a:xfrm>
            <a:off x="691867" y="3662325"/>
            <a:ext cx="2411100" cy="677100"/>
          </a:xfrm>
          <a:prstGeom prst="rect">
            <a:avLst/>
          </a:prstGeom>
          <a:noFill/>
          <a:ln>
            <a:noFill/>
          </a:ln>
        </p:spPr>
        <p:txBody>
          <a:bodyPr anchorCtr="0" anchor="ctr"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500"/>
              <a:buFont typeface="Arial"/>
              <a:buNone/>
            </a:pPr>
            <a:r>
              <a:rPr b="1" lang="pt-BR" sz="2800">
                <a:solidFill>
                  <a:srgbClr val="FF6002"/>
                </a:solidFill>
                <a:latin typeface="Barlow Condensed"/>
                <a:ea typeface="Barlow Condensed"/>
                <a:cs typeface="Barlow Condensed"/>
                <a:sym typeface="Barlow Condensed"/>
              </a:rPr>
              <a:t>NEXT</a:t>
            </a:r>
            <a:endParaRPr b="0" i="0" sz="1700" u="none" cap="none" strike="noStrike">
              <a:solidFill>
                <a:srgbClr val="FF6002"/>
              </a:solidFill>
              <a:latin typeface="Roboto Condensed Light"/>
              <a:ea typeface="Roboto Condensed Light"/>
              <a:cs typeface="Roboto Condensed Light"/>
              <a:sym typeface="Roboto Condensed Light"/>
            </a:endParaRPr>
          </a:p>
        </p:txBody>
      </p:sp>
      <p:grpSp>
        <p:nvGrpSpPr>
          <p:cNvPr id="68" name="Google Shape;68;p10"/>
          <p:cNvGrpSpPr/>
          <p:nvPr/>
        </p:nvGrpSpPr>
        <p:grpSpPr>
          <a:xfrm>
            <a:off x="9583093" y="3790162"/>
            <a:ext cx="1770634" cy="1773106"/>
            <a:chOff x="4029498" y="2746115"/>
            <a:chExt cx="1054200" cy="1055608"/>
          </a:xfrm>
        </p:grpSpPr>
        <p:sp>
          <p:nvSpPr>
            <p:cNvPr id="69" name="Google Shape;69;p10"/>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rgbClr val="FF3E0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0" name="Google Shape;70;p10"/>
            <p:cNvSpPr/>
            <p:nvPr/>
          </p:nvSpPr>
          <p:spPr>
            <a:xfrm rot="-5400000">
              <a:off x="4029498" y="2746115"/>
              <a:ext cx="1054200" cy="1054200"/>
            </a:xfrm>
            <a:prstGeom prst="blockArc">
              <a:avLst>
                <a:gd fmla="val 16177594" name="adj1"/>
                <a:gd fmla="val 82284" name="adj2"/>
                <a:gd fmla="val 19062" name="adj3"/>
              </a:avLst>
            </a:prstGeom>
            <a:solidFill>
              <a:srgbClr val="FF600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 name="Google Shape;71;p10"/>
          <p:cNvSpPr txBox="1"/>
          <p:nvPr/>
        </p:nvSpPr>
        <p:spPr>
          <a:xfrm>
            <a:off x="9043767" y="5565325"/>
            <a:ext cx="2411100" cy="1108200"/>
          </a:xfrm>
          <a:prstGeom prst="rect">
            <a:avLst/>
          </a:prstGeom>
          <a:noFill/>
          <a:ln>
            <a:noFill/>
          </a:ln>
        </p:spPr>
        <p:txBody>
          <a:bodyPr anchorCtr="0" anchor="ctr"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500"/>
              <a:buFont typeface="Arial"/>
              <a:buNone/>
            </a:pPr>
            <a:r>
              <a:rPr b="1" lang="pt-BR" sz="2800">
                <a:solidFill>
                  <a:srgbClr val="F7F6E2"/>
                </a:solidFill>
                <a:latin typeface="Barlow Condensed"/>
                <a:ea typeface="Barlow Condensed"/>
                <a:cs typeface="Barlow Condensed"/>
                <a:sym typeface="Barlow Condensed"/>
              </a:rPr>
              <a:t>COMEÇAREMOS EM BREVE…</a:t>
            </a:r>
            <a:endParaRPr b="0" i="0" sz="1700" u="none" cap="none" strike="noStrike">
              <a:solidFill>
                <a:srgbClr val="F7F6E2"/>
              </a:solidFill>
              <a:latin typeface="Roboto Condensed Light"/>
              <a:ea typeface="Roboto Condensed Light"/>
              <a:cs typeface="Roboto Condensed Light"/>
              <a:sym typeface="Roboto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256" name="Shape 256"/>
        <p:cNvGrpSpPr/>
        <p:nvPr/>
      </p:nvGrpSpPr>
      <p:grpSpPr>
        <a:xfrm>
          <a:off x="0" y="0"/>
          <a:ext cx="0" cy="0"/>
          <a:chOff x="0" y="0"/>
          <a:chExt cx="0" cy="0"/>
        </a:xfrm>
      </p:grpSpPr>
      <p:sp>
        <p:nvSpPr>
          <p:cNvPr id="257" name="Google Shape;257;p19"/>
          <p:cNvSpPr txBox="1"/>
          <p:nvPr/>
        </p:nvSpPr>
        <p:spPr>
          <a:xfrm>
            <a:off x="246325" y="957771"/>
            <a:ext cx="6047100" cy="11166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500"/>
              <a:buFont typeface="Arial"/>
              <a:buNone/>
            </a:pPr>
            <a:r>
              <a:rPr b="1" i="0" lang="pt-BR" sz="4500" u="none" cap="none" strike="noStrike">
                <a:solidFill>
                  <a:schemeClr val="dk1"/>
                </a:solidFill>
                <a:latin typeface="Barlow Condensed"/>
                <a:ea typeface="Barlow Condensed"/>
                <a:cs typeface="Barlow Condensed"/>
                <a:sym typeface="Barlow Condensed"/>
              </a:rPr>
              <a:t>O que veremos hoje?</a:t>
            </a:r>
            <a:endParaRPr b="0" i="0" sz="3000" u="none" cap="none" strike="noStrike">
              <a:solidFill>
                <a:schemeClr val="dk1"/>
              </a:solidFill>
              <a:latin typeface="Barlow ExtraBold"/>
              <a:ea typeface="Barlow ExtraBold"/>
              <a:cs typeface="Barlow ExtraBold"/>
              <a:sym typeface="Barlow ExtraBold"/>
            </a:endParaRPr>
          </a:p>
        </p:txBody>
      </p:sp>
      <p:sp>
        <p:nvSpPr>
          <p:cNvPr id="258" name="Google Shape;258;p19"/>
          <p:cNvSpPr txBox="1"/>
          <p:nvPr/>
        </p:nvSpPr>
        <p:spPr>
          <a:xfrm>
            <a:off x="686475" y="2383600"/>
            <a:ext cx="6797700" cy="2337600"/>
          </a:xfrm>
          <a:prstGeom prst="rect">
            <a:avLst/>
          </a:prstGeom>
          <a:noFill/>
          <a:ln>
            <a:noFill/>
          </a:ln>
        </p:spPr>
        <p:txBody>
          <a:bodyPr anchorCtr="0" anchor="t" bIns="91425" lIns="91425" spcFirstLastPara="1" rIns="91425" wrap="square" tIns="91425">
            <a:noAutofit/>
          </a:bodyPr>
          <a:lstStyle/>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Introdução ao HTML</a:t>
            </a:r>
            <a:endParaRPr b="0" i="0" sz="2000" u="none" cap="none" strike="noStrike">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Tags e elementos básicos</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Tags semânticas</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Tipos de tags HTML</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Monitoria</a:t>
            </a:r>
            <a:endParaRPr sz="2000">
              <a:solidFill>
                <a:schemeClr val="accent6"/>
              </a:solidFill>
              <a:latin typeface="Barlow SemiBold"/>
              <a:ea typeface="Barlow SemiBold"/>
              <a:cs typeface="Barlow SemiBold"/>
              <a:sym typeface="Barlow SemiBold"/>
            </a:endParaRPr>
          </a:p>
          <a:p>
            <a:pPr indent="0" lvl="0" marL="0" marR="0" rtl="0" algn="l">
              <a:lnSpc>
                <a:spcPct val="100000"/>
              </a:lnSpc>
              <a:spcBef>
                <a:spcPts val="0"/>
              </a:spcBef>
              <a:spcAft>
                <a:spcPts val="0"/>
              </a:spcAft>
              <a:buClr>
                <a:srgbClr val="000000"/>
              </a:buClr>
              <a:buSzPts val="2800"/>
              <a:buFont typeface="Arial"/>
              <a:buNone/>
            </a:pPr>
            <a:r>
              <a:t/>
            </a:r>
            <a:endParaRPr b="0" i="0" sz="2800" u="none" cap="none" strike="noStrike">
              <a:solidFill>
                <a:srgbClr val="F7F6E2"/>
              </a:solidFill>
              <a:latin typeface="Barlow ExtraBold"/>
              <a:ea typeface="Barlow ExtraBold"/>
              <a:cs typeface="Barlow ExtraBold"/>
              <a:sym typeface="Barlow ExtraBold"/>
            </a:endParaRPr>
          </a:p>
        </p:txBody>
      </p:sp>
      <p:grpSp>
        <p:nvGrpSpPr>
          <p:cNvPr id="259" name="Google Shape;259;p19"/>
          <p:cNvGrpSpPr/>
          <p:nvPr/>
        </p:nvGrpSpPr>
        <p:grpSpPr>
          <a:xfrm>
            <a:off x="8735250" y="-376950"/>
            <a:ext cx="3224150" cy="353150"/>
            <a:chOff x="8735250" y="156450"/>
            <a:chExt cx="3224150" cy="353150"/>
          </a:xfrm>
        </p:grpSpPr>
        <p:sp>
          <p:nvSpPr>
            <p:cNvPr id="260" name="Google Shape;260;p1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261" name="Google Shape;261;p19"/>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
        <p:nvSpPr>
          <p:cNvPr id="262" name="Google Shape;262;p19"/>
          <p:cNvSpPr/>
          <p:nvPr/>
        </p:nvSpPr>
        <p:spPr>
          <a:xfrm>
            <a:off x="8965036" y="1035775"/>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3" name="Google Shape;263;p19"/>
          <p:cNvSpPr/>
          <p:nvPr/>
        </p:nvSpPr>
        <p:spPr>
          <a:xfrm rot="5400000">
            <a:off x="8962562" y="1061894"/>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4" name="Google Shape;264;p19"/>
          <p:cNvSpPr/>
          <p:nvPr/>
        </p:nvSpPr>
        <p:spPr>
          <a:xfrm rot="10800000">
            <a:off x="8962562" y="1062073"/>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65" name="Google Shape;265;p19"/>
          <p:cNvGrpSpPr/>
          <p:nvPr/>
        </p:nvGrpSpPr>
        <p:grpSpPr>
          <a:xfrm>
            <a:off x="8926593" y="4591989"/>
            <a:ext cx="1755138" cy="1757483"/>
            <a:chOff x="4029498" y="2746115"/>
            <a:chExt cx="1054200" cy="1055608"/>
          </a:xfrm>
        </p:grpSpPr>
        <p:sp>
          <p:nvSpPr>
            <p:cNvPr id="266" name="Google Shape;266;p19"/>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67" name="Google Shape;267;p19"/>
            <p:cNvSpPr/>
            <p:nvPr/>
          </p:nvSpPr>
          <p:spPr>
            <a:xfrm rot="-5400000">
              <a:off x="4029498" y="2746115"/>
              <a:ext cx="1054200" cy="1054200"/>
            </a:xfrm>
            <a:prstGeom prst="blockArc">
              <a:avLst>
                <a:gd fmla="val 16177594" name="adj1"/>
                <a:gd fmla="val 82284" name="adj2"/>
                <a:gd fmla="val 19062"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68" name="Google Shape;268;p19"/>
          <p:cNvGrpSpPr/>
          <p:nvPr/>
        </p:nvGrpSpPr>
        <p:grpSpPr>
          <a:xfrm>
            <a:off x="8735250" y="158012"/>
            <a:ext cx="3224150" cy="353150"/>
            <a:chOff x="8735250" y="158012"/>
            <a:chExt cx="3224150" cy="353150"/>
          </a:xfrm>
        </p:grpSpPr>
        <p:sp>
          <p:nvSpPr>
            <p:cNvPr id="269" name="Google Shape;269;p1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70" name="Google Shape;270;p19"/>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grpSp>
        <p:nvGrpSpPr>
          <p:cNvPr id="271" name="Google Shape;271;p19"/>
          <p:cNvGrpSpPr/>
          <p:nvPr/>
        </p:nvGrpSpPr>
        <p:grpSpPr>
          <a:xfrm>
            <a:off x="8965092" y="2817073"/>
            <a:ext cx="1754861" cy="1778454"/>
            <a:chOff x="6421479" y="1050423"/>
            <a:chExt cx="1754861" cy="1778454"/>
          </a:xfrm>
        </p:grpSpPr>
        <p:sp>
          <p:nvSpPr>
            <p:cNvPr id="272" name="Google Shape;272;p19"/>
            <p:cNvSpPr/>
            <p:nvPr/>
          </p:nvSpPr>
          <p:spPr>
            <a:xfrm rot="-5400000">
              <a:off x="6424040" y="1050500"/>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19"/>
            <p:cNvSpPr/>
            <p:nvPr/>
          </p:nvSpPr>
          <p:spPr>
            <a:xfrm>
              <a:off x="6424040" y="1050423"/>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p19"/>
            <p:cNvSpPr/>
            <p:nvPr/>
          </p:nvSpPr>
          <p:spPr>
            <a:xfrm rot="5400000">
              <a:off x="6421479" y="1076499"/>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5" name="Google Shape;275;p19"/>
            <p:cNvSpPr/>
            <p:nvPr/>
          </p:nvSpPr>
          <p:spPr>
            <a:xfrm rot="10800000">
              <a:off x="6421479" y="1076577"/>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276" name="Google Shape;276;p19"/>
          <p:cNvGrpSpPr/>
          <p:nvPr/>
        </p:nvGrpSpPr>
        <p:grpSpPr>
          <a:xfrm>
            <a:off x="8735250" y="156450"/>
            <a:ext cx="3224150" cy="353150"/>
            <a:chOff x="8735250" y="156450"/>
            <a:chExt cx="3224150" cy="353150"/>
          </a:xfrm>
        </p:grpSpPr>
        <p:sp>
          <p:nvSpPr>
            <p:cNvPr id="277" name="Google Shape;277;p1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278" name="Google Shape;278;p19"/>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2" name="Shape 282"/>
        <p:cNvGrpSpPr/>
        <p:nvPr/>
      </p:nvGrpSpPr>
      <p:grpSpPr>
        <a:xfrm>
          <a:off x="0" y="0"/>
          <a:ext cx="0" cy="0"/>
          <a:chOff x="0" y="0"/>
          <a:chExt cx="0" cy="0"/>
        </a:xfrm>
      </p:grpSpPr>
      <p:sp>
        <p:nvSpPr>
          <p:cNvPr id="283" name="Google Shape;283;p20"/>
          <p:cNvSpPr txBox="1"/>
          <p:nvPr/>
        </p:nvSpPr>
        <p:spPr>
          <a:xfrm>
            <a:off x="682289" y="5527350"/>
            <a:ext cx="4477500" cy="1248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2400"/>
              <a:buFont typeface="Arial"/>
              <a:buNone/>
            </a:pPr>
            <a:r>
              <a:rPr b="1" lang="pt-BR" sz="2000">
                <a:solidFill>
                  <a:schemeClr val="dk1"/>
                </a:solidFill>
                <a:latin typeface="Barlow Semi Condensed"/>
                <a:ea typeface="Barlow Semi Condensed"/>
                <a:cs typeface="Barlow Semi Condensed"/>
                <a:sym typeface="Barlow Semi Condensed"/>
              </a:rPr>
              <a:t>JavaScript e Front-End básico</a:t>
            </a:r>
            <a:endParaRPr b="1" i="0" sz="2000" u="none" cap="none" strike="noStrike">
              <a:solidFill>
                <a:schemeClr val="dk1"/>
              </a:solidFill>
              <a:latin typeface="Barlow Semi Condensed"/>
              <a:ea typeface="Barlow Semi Condensed"/>
              <a:cs typeface="Barlow Semi Condensed"/>
              <a:sym typeface="Barlow Semi Condensed"/>
            </a:endParaRPr>
          </a:p>
          <a:p>
            <a:pPr indent="0" lvl="0" marL="0" marR="0" rtl="0" algn="l">
              <a:lnSpc>
                <a:spcPct val="100000"/>
              </a:lnSpc>
              <a:spcBef>
                <a:spcPts val="0"/>
              </a:spcBef>
              <a:spcAft>
                <a:spcPts val="0"/>
              </a:spcAft>
              <a:buClr>
                <a:srgbClr val="000000"/>
              </a:buClr>
              <a:buSzPts val="2400"/>
              <a:buFont typeface="Arial"/>
              <a:buNone/>
            </a:pPr>
            <a:r>
              <a:rPr b="1" i="0" lang="pt-BR" sz="2600" u="none" cap="none" strike="noStrike">
                <a:solidFill>
                  <a:schemeClr val="accent3"/>
                </a:solidFill>
                <a:latin typeface="Barlow Condensed"/>
                <a:ea typeface="Barlow Condensed"/>
                <a:cs typeface="Barlow Condensed"/>
                <a:sym typeface="Barlow Condensed"/>
              </a:rPr>
              <a:t>Aula </a:t>
            </a:r>
            <a:r>
              <a:rPr b="1" lang="pt-BR" sz="2600">
                <a:solidFill>
                  <a:schemeClr val="accent3"/>
                </a:solidFill>
                <a:latin typeface="Barlow Condensed"/>
                <a:ea typeface="Barlow Condensed"/>
                <a:cs typeface="Barlow Condensed"/>
                <a:sym typeface="Barlow Condensed"/>
              </a:rPr>
              <a:t>1</a:t>
            </a:r>
            <a:endParaRPr b="1" i="0" sz="2600" u="none" cap="none" strike="noStrike">
              <a:solidFill>
                <a:schemeClr val="accent3"/>
              </a:solidFill>
              <a:latin typeface="Barlow Condensed"/>
              <a:ea typeface="Barlow Condensed"/>
              <a:cs typeface="Barlow Condensed"/>
              <a:sym typeface="Barlow Condensed"/>
            </a:endParaRPr>
          </a:p>
        </p:txBody>
      </p:sp>
      <p:sp>
        <p:nvSpPr>
          <p:cNvPr id="284" name="Google Shape;284;p20"/>
          <p:cNvSpPr txBox="1"/>
          <p:nvPr/>
        </p:nvSpPr>
        <p:spPr>
          <a:xfrm>
            <a:off x="678026" y="2095600"/>
            <a:ext cx="6548700" cy="2701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b="1" lang="pt-BR" sz="4500">
                <a:solidFill>
                  <a:schemeClr val="dk1"/>
                </a:solidFill>
                <a:latin typeface="Barlow Condensed"/>
                <a:ea typeface="Barlow Condensed"/>
                <a:cs typeface="Barlow Condensed"/>
                <a:sym typeface="Barlow Condensed"/>
              </a:rPr>
              <a:t>HTML</a:t>
            </a:r>
            <a:endParaRPr b="1" sz="4500">
              <a:solidFill>
                <a:schemeClr val="dk1"/>
              </a:solidFill>
              <a:latin typeface="Barlow Condensed"/>
              <a:ea typeface="Barlow Condensed"/>
              <a:cs typeface="Barlow Condensed"/>
              <a:sym typeface="Barlow Condensed"/>
            </a:endParaRPr>
          </a:p>
        </p:txBody>
      </p:sp>
      <p:sp>
        <p:nvSpPr>
          <p:cNvPr id="285" name="Google Shape;285;p20"/>
          <p:cNvSpPr/>
          <p:nvPr/>
        </p:nvSpPr>
        <p:spPr>
          <a:xfrm rot="-5400000">
            <a:off x="9782414" y="2293522"/>
            <a:ext cx="952884" cy="1905930"/>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286" name="Google Shape;286;p20"/>
          <p:cNvGrpSpPr/>
          <p:nvPr/>
        </p:nvGrpSpPr>
        <p:grpSpPr>
          <a:xfrm>
            <a:off x="8735250" y="158012"/>
            <a:ext cx="3224150" cy="353150"/>
            <a:chOff x="8735250" y="158012"/>
            <a:chExt cx="3224150" cy="353150"/>
          </a:xfrm>
        </p:grpSpPr>
        <p:sp>
          <p:nvSpPr>
            <p:cNvPr id="287" name="Google Shape;287;p2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chemeClr val="accent3"/>
                  </a:solidFill>
                  <a:latin typeface="Barlow"/>
                  <a:ea typeface="Barlow"/>
                  <a:cs typeface="Barlow"/>
                  <a:sym typeface="Barlow"/>
                </a:rPr>
                <a:t>© CESAR School 2024 | Todos os Direitos Reservados </a:t>
              </a:r>
              <a:endParaRPr b="0" i="1" sz="900" u="none" cap="none" strike="noStrike">
                <a:solidFill>
                  <a:schemeClr val="accent3"/>
                </a:solidFill>
                <a:latin typeface="Barlow"/>
                <a:ea typeface="Barlow"/>
                <a:cs typeface="Barlow"/>
                <a:sym typeface="Barlow"/>
              </a:endParaRPr>
            </a:p>
          </p:txBody>
        </p:sp>
        <p:pic>
          <p:nvPicPr>
            <p:cNvPr id="288" name="Google Shape;288;p2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89" name="Google Shape;289;p20"/>
          <p:cNvSpPr/>
          <p:nvPr/>
        </p:nvSpPr>
        <p:spPr>
          <a:xfrm>
            <a:off x="9336154" y="1775150"/>
            <a:ext cx="1835700" cy="1835700"/>
          </a:xfrm>
          <a:prstGeom prst="blockArc">
            <a:avLst>
              <a:gd fmla="val 10763586" name="adj1"/>
              <a:gd fmla="val 53900" name="adj2"/>
              <a:gd fmla="val 15678"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90" name="Google Shape;290;p20"/>
          <p:cNvGrpSpPr/>
          <p:nvPr/>
        </p:nvGrpSpPr>
        <p:grpSpPr>
          <a:xfrm>
            <a:off x="9305642" y="3730284"/>
            <a:ext cx="1905888" cy="1908435"/>
            <a:chOff x="4029498" y="2746115"/>
            <a:chExt cx="1054200" cy="1055608"/>
          </a:xfrm>
        </p:grpSpPr>
        <p:sp>
          <p:nvSpPr>
            <p:cNvPr id="291" name="Google Shape;291;p20"/>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92" name="Google Shape;292;p20"/>
            <p:cNvSpPr/>
            <p:nvPr/>
          </p:nvSpPr>
          <p:spPr>
            <a:xfrm rot="-5400000">
              <a:off x="4029498" y="2746115"/>
              <a:ext cx="1054200" cy="1054200"/>
            </a:xfrm>
            <a:prstGeom prst="blockArc">
              <a:avLst>
                <a:gd fmla="val 16177594" name="adj1"/>
                <a:gd fmla="val 82284" name="adj2"/>
                <a:gd fmla="val 19062"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293" name="Google Shape;293;p20"/>
          <p:cNvPicPr preferRelativeResize="0"/>
          <p:nvPr/>
        </p:nvPicPr>
        <p:blipFill rotWithShape="1">
          <a:blip r:embed="rId4">
            <a:alphaModFix/>
          </a:blip>
          <a:srcRect b="0" l="0" r="0" t="0"/>
          <a:stretch/>
        </p:blipFill>
        <p:spPr>
          <a:xfrm>
            <a:off x="791550" y="730783"/>
            <a:ext cx="766626" cy="68436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8" name="Shape 298"/>
        <p:cNvGrpSpPr/>
        <p:nvPr/>
      </p:nvGrpSpPr>
      <p:grpSpPr>
        <a:xfrm>
          <a:off x="0" y="0"/>
          <a:ext cx="0" cy="0"/>
          <a:chOff x="0" y="0"/>
          <a:chExt cx="0" cy="0"/>
        </a:xfrm>
      </p:grpSpPr>
      <p:sp>
        <p:nvSpPr>
          <p:cNvPr id="299" name="Google Shape;299;p21"/>
          <p:cNvSpPr txBox="1"/>
          <p:nvPr/>
        </p:nvSpPr>
        <p:spPr>
          <a:xfrm>
            <a:off x="226376" y="2115475"/>
            <a:ext cx="53556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Introdução ao HTML</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300" name="Google Shape;300;p21"/>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01" name="Google Shape;301;p21"/>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02" name="Google Shape;302;p21"/>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303" name="Google Shape;303;p21"/>
          <p:cNvGrpSpPr/>
          <p:nvPr/>
        </p:nvGrpSpPr>
        <p:grpSpPr>
          <a:xfrm>
            <a:off x="9063874" y="144445"/>
            <a:ext cx="2943381" cy="312300"/>
            <a:chOff x="9063874" y="144445"/>
            <a:chExt cx="2943381" cy="312300"/>
          </a:xfrm>
        </p:grpSpPr>
        <p:sp>
          <p:nvSpPr>
            <p:cNvPr id="304" name="Google Shape;304;p21"/>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305" name="Google Shape;305;p21"/>
            <p:cNvGrpSpPr/>
            <p:nvPr/>
          </p:nvGrpSpPr>
          <p:grpSpPr>
            <a:xfrm>
              <a:off x="11520441" y="155422"/>
              <a:ext cx="486814" cy="282770"/>
              <a:chOff x="2339925" y="1981650"/>
              <a:chExt cx="2916800" cy="1747650"/>
            </a:xfrm>
          </p:grpSpPr>
          <p:sp>
            <p:nvSpPr>
              <p:cNvPr id="306" name="Google Shape;306;p21"/>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7" name="Google Shape;307;p21"/>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8" name="Google Shape;308;p21"/>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9" name="Google Shape;309;p21"/>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0" name="Google Shape;310;p21"/>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21"/>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2" name="Google Shape;312;p21"/>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13" name="Google Shape;313;p21"/>
          <p:cNvGrpSpPr/>
          <p:nvPr/>
        </p:nvGrpSpPr>
        <p:grpSpPr>
          <a:xfrm>
            <a:off x="8735250" y="158012"/>
            <a:ext cx="3224150" cy="353150"/>
            <a:chOff x="8735250" y="158012"/>
            <a:chExt cx="3224150" cy="353150"/>
          </a:xfrm>
        </p:grpSpPr>
        <p:sp>
          <p:nvSpPr>
            <p:cNvPr id="314" name="Google Shape;314;p2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15" name="Google Shape;315;p2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16" name="Google Shape;316;p21"/>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17" name="Google Shape;317;p21"/>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22" name="Shape 322"/>
        <p:cNvGrpSpPr/>
        <p:nvPr/>
      </p:nvGrpSpPr>
      <p:grpSpPr>
        <a:xfrm>
          <a:off x="0" y="0"/>
          <a:ext cx="0" cy="0"/>
          <a:chOff x="0" y="0"/>
          <a:chExt cx="0" cy="0"/>
        </a:xfrm>
      </p:grpSpPr>
      <p:sp>
        <p:nvSpPr>
          <p:cNvPr id="323" name="Google Shape;323;p22"/>
          <p:cNvSpPr txBox="1"/>
          <p:nvPr/>
        </p:nvSpPr>
        <p:spPr>
          <a:xfrm>
            <a:off x="1979675" y="1476000"/>
            <a:ext cx="9405300" cy="3523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000"/>
              </a:spcBef>
              <a:spcAft>
                <a:spcPts val="0"/>
              </a:spcAft>
              <a:buClr>
                <a:srgbClr val="1A9988"/>
              </a:buClr>
              <a:buSzPts val="1100"/>
              <a:buFont typeface="Arial"/>
              <a:buNone/>
            </a:pPr>
            <a:r>
              <a:rPr lang="pt-BR" sz="1800">
                <a:solidFill>
                  <a:srgbClr val="222222"/>
                </a:solidFill>
                <a:latin typeface="Barlow"/>
                <a:ea typeface="Barlow"/>
                <a:cs typeface="Barlow"/>
                <a:sym typeface="Barlow"/>
              </a:rPr>
              <a:t>HTML (Linguagem de Marcação de HiperTexto) é o bloco de construção mais básico da web.</a:t>
            </a:r>
            <a:endParaRPr sz="1800">
              <a:solidFill>
                <a:srgbClr val="222222"/>
              </a:solidFill>
              <a:latin typeface="Barlow"/>
              <a:ea typeface="Barlow"/>
              <a:cs typeface="Barlow"/>
              <a:sym typeface="Barlow"/>
            </a:endParaRPr>
          </a:p>
          <a:p>
            <a:pPr indent="0" lvl="0" marL="0" rtl="0" algn="l">
              <a:lnSpc>
                <a:spcPct val="115000"/>
              </a:lnSpc>
              <a:spcBef>
                <a:spcPts val="1000"/>
              </a:spcBef>
              <a:spcAft>
                <a:spcPts val="0"/>
              </a:spcAft>
              <a:buNone/>
            </a:pPr>
            <a:r>
              <a:rPr lang="pt-BR" sz="1800">
                <a:solidFill>
                  <a:srgbClr val="222222"/>
                </a:solidFill>
                <a:latin typeface="Barlow"/>
                <a:ea typeface="Barlow"/>
                <a:cs typeface="Barlow"/>
                <a:sym typeface="Barlow"/>
              </a:rPr>
              <a:t>HTML não é uma linguagem de programação; é uma </a:t>
            </a:r>
            <a:r>
              <a:rPr b="1" lang="pt-BR" sz="1800">
                <a:solidFill>
                  <a:schemeClr val="dk2"/>
                </a:solidFill>
                <a:latin typeface="Barlow"/>
                <a:ea typeface="Barlow"/>
                <a:cs typeface="Barlow"/>
                <a:sym typeface="Barlow"/>
              </a:rPr>
              <a:t>linguagem de marcação</a:t>
            </a:r>
            <a:r>
              <a:rPr lang="pt-BR" sz="1800">
                <a:solidFill>
                  <a:srgbClr val="222222"/>
                </a:solidFill>
                <a:latin typeface="Barlow"/>
                <a:ea typeface="Barlow"/>
                <a:cs typeface="Barlow"/>
                <a:sym typeface="Barlow"/>
              </a:rPr>
              <a:t>, usada para definir a estrutura do seu conteúdo. HTML consiste de uma série de elementos, que você usa para delimitar ou agrupar diferentes partes do conteúdo para que ele apareça ou atue de determinada maneira.</a:t>
            </a:r>
            <a:endParaRPr sz="1800">
              <a:solidFill>
                <a:srgbClr val="222222"/>
              </a:solidFill>
              <a:latin typeface="Barlow"/>
              <a:ea typeface="Barlow"/>
              <a:cs typeface="Barlow"/>
              <a:sym typeface="Barlow"/>
            </a:endParaRPr>
          </a:p>
          <a:p>
            <a:pPr indent="0" lvl="0" marL="0" rtl="0" algn="l">
              <a:lnSpc>
                <a:spcPct val="115000"/>
              </a:lnSpc>
              <a:spcBef>
                <a:spcPts val="1000"/>
              </a:spcBef>
              <a:spcAft>
                <a:spcPts val="0"/>
              </a:spcAft>
              <a:buNone/>
            </a:pPr>
            <a:r>
              <a:rPr lang="pt-BR" sz="1800">
                <a:solidFill>
                  <a:srgbClr val="222222"/>
                </a:solidFill>
                <a:latin typeface="Barlow"/>
                <a:ea typeface="Barlow"/>
                <a:cs typeface="Barlow"/>
                <a:sym typeface="Barlow"/>
              </a:rPr>
              <a:t>As tags podem transformar uma palavra ou imagem num hiperlink, pode colocar palavras em itálico, pode aumentar ou diminuir a fonte e assim por diante.</a:t>
            </a:r>
            <a:endParaRPr sz="1800">
              <a:solidFill>
                <a:srgbClr val="222222"/>
              </a:solidFill>
              <a:latin typeface="Barlow"/>
              <a:ea typeface="Barlow"/>
              <a:cs typeface="Barlow"/>
              <a:sym typeface="Barlow"/>
            </a:endParaRPr>
          </a:p>
          <a:p>
            <a:pPr indent="0" lvl="0" marL="0" rtl="0" algn="l">
              <a:lnSpc>
                <a:spcPct val="115000"/>
              </a:lnSpc>
              <a:spcBef>
                <a:spcPts val="1000"/>
              </a:spcBef>
              <a:spcAft>
                <a:spcPts val="0"/>
              </a:spcAft>
              <a:buNone/>
            </a:pPr>
            <a:r>
              <a:t/>
            </a:r>
            <a:endParaRPr sz="1800">
              <a:solidFill>
                <a:srgbClr val="222222"/>
              </a:solidFill>
              <a:latin typeface="Barlow"/>
              <a:ea typeface="Barlow"/>
              <a:cs typeface="Barlow"/>
              <a:sym typeface="Barlow"/>
            </a:endParaRPr>
          </a:p>
          <a:p>
            <a:pPr indent="0" lvl="0" marL="0" marR="0" rtl="0" algn="l">
              <a:lnSpc>
                <a:spcPct val="115000"/>
              </a:lnSpc>
              <a:spcBef>
                <a:spcPts val="1000"/>
              </a:spcBef>
              <a:spcAft>
                <a:spcPts val="0"/>
              </a:spcAft>
              <a:buClr>
                <a:srgbClr val="1A9988"/>
              </a:buClr>
              <a:buSzPts val="1100"/>
              <a:buFont typeface="Arial"/>
              <a:buNone/>
            </a:pPr>
            <a:r>
              <a:t/>
            </a:r>
            <a:endParaRPr sz="1800">
              <a:solidFill>
                <a:srgbClr val="222222"/>
              </a:solidFill>
              <a:latin typeface="Barlow"/>
              <a:ea typeface="Barlow"/>
              <a:cs typeface="Barlow"/>
              <a:sym typeface="Barlow"/>
            </a:endParaRPr>
          </a:p>
        </p:txBody>
      </p:sp>
      <p:sp>
        <p:nvSpPr>
          <p:cNvPr id="324" name="Google Shape;324;p22"/>
          <p:cNvSpPr txBox="1"/>
          <p:nvPr/>
        </p:nvSpPr>
        <p:spPr>
          <a:xfrm>
            <a:off x="1979675" y="646000"/>
            <a:ext cx="3610200" cy="57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O que é?</a:t>
            </a:r>
            <a:endParaRPr b="1" i="0" sz="2900" u="none" cap="none" strike="noStrike">
              <a:solidFill>
                <a:schemeClr val="accent3"/>
              </a:solidFill>
              <a:highlight>
                <a:srgbClr val="FFFF00"/>
              </a:highlight>
              <a:latin typeface="Barlow Condensed"/>
              <a:ea typeface="Barlow Condensed"/>
              <a:cs typeface="Barlow Condensed"/>
              <a:sym typeface="Barlow Condensed"/>
            </a:endParaRPr>
          </a:p>
        </p:txBody>
      </p:sp>
      <p:grpSp>
        <p:nvGrpSpPr>
          <p:cNvPr id="325" name="Google Shape;325;p22"/>
          <p:cNvGrpSpPr/>
          <p:nvPr/>
        </p:nvGrpSpPr>
        <p:grpSpPr>
          <a:xfrm>
            <a:off x="8735250" y="158012"/>
            <a:ext cx="3224150" cy="353150"/>
            <a:chOff x="8735250" y="158012"/>
            <a:chExt cx="3224150" cy="353150"/>
          </a:xfrm>
        </p:grpSpPr>
        <p:sp>
          <p:nvSpPr>
            <p:cNvPr id="326" name="Google Shape;326;p2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27" name="Google Shape;327;p2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28" name="Google Shape;328;p22"/>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29" name="Google Shape;329;p22"/>
          <p:cNvGrpSpPr/>
          <p:nvPr/>
        </p:nvGrpSpPr>
        <p:grpSpPr>
          <a:xfrm>
            <a:off x="395273" y="2687960"/>
            <a:ext cx="1205392" cy="1221490"/>
            <a:chOff x="357861" y="5314203"/>
            <a:chExt cx="1055787" cy="1069887"/>
          </a:xfrm>
        </p:grpSpPr>
        <p:sp>
          <p:nvSpPr>
            <p:cNvPr id="330" name="Google Shape;330;p22"/>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1" name="Google Shape;331;p22"/>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32" name="Google Shape;332;p22"/>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33" name="Google Shape;333;p22"/>
          <p:cNvSpPr txBox="1"/>
          <p:nvPr/>
        </p:nvSpPr>
        <p:spPr>
          <a:xfrm>
            <a:off x="1979675" y="6377325"/>
            <a:ext cx="59673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rgbClr val="FFFFFF"/>
                </a:highlight>
                <a:latin typeface="Barlow"/>
                <a:ea typeface="Barlow"/>
                <a:cs typeface="Barlow"/>
                <a:sym typeface="Barlow"/>
                <a:hlinkClick r:id="rId4"/>
              </a:rPr>
              <a:t>https://developer.mozilla.org/pt-BR/docs/Learn/Getting_started_with_the_web/HTML_basics </a:t>
            </a:r>
            <a:endParaRPr sz="16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8" name="Shape 338"/>
        <p:cNvGrpSpPr/>
        <p:nvPr/>
      </p:nvGrpSpPr>
      <p:grpSpPr>
        <a:xfrm>
          <a:off x="0" y="0"/>
          <a:ext cx="0" cy="0"/>
          <a:chOff x="0" y="0"/>
          <a:chExt cx="0" cy="0"/>
        </a:xfrm>
      </p:grpSpPr>
      <p:grpSp>
        <p:nvGrpSpPr>
          <p:cNvPr id="339" name="Google Shape;339;p23"/>
          <p:cNvGrpSpPr/>
          <p:nvPr/>
        </p:nvGrpSpPr>
        <p:grpSpPr>
          <a:xfrm>
            <a:off x="8735250" y="158012"/>
            <a:ext cx="3224150" cy="353150"/>
            <a:chOff x="8735250" y="158012"/>
            <a:chExt cx="3224150" cy="353150"/>
          </a:xfrm>
        </p:grpSpPr>
        <p:sp>
          <p:nvSpPr>
            <p:cNvPr id="340" name="Google Shape;340;p2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41" name="Google Shape;341;p2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42" name="Google Shape;342;p23"/>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3"/>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elemento HTML</a:t>
            </a:r>
            <a:endParaRPr b="1" sz="2900">
              <a:solidFill>
                <a:schemeClr val="accent3"/>
              </a:solidFill>
              <a:latin typeface="Barlow Condensed"/>
              <a:ea typeface="Barlow Condensed"/>
              <a:cs typeface="Barlow Condensed"/>
              <a:sym typeface="Barlow Condensed"/>
            </a:endParaRPr>
          </a:p>
        </p:txBody>
      </p:sp>
      <p:grpSp>
        <p:nvGrpSpPr>
          <p:cNvPr id="344" name="Google Shape;344;p23"/>
          <p:cNvGrpSpPr/>
          <p:nvPr/>
        </p:nvGrpSpPr>
        <p:grpSpPr>
          <a:xfrm>
            <a:off x="395273" y="2687960"/>
            <a:ext cx="1205392" cy="1221490"/>
            <a:chOff x="357861" y="5314203"/>
            <a:chExt cx="1055787" cy="1069887"/>
          </a:xfrm>
        </p:grpSpPr>
        <p:sp>
          <p:nvSpPr>
            <p:cNvPr id="345" name="Google Shape;345;p23"/>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6" name="Google Shape;346;p23"/>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47" name="Google Shape;347;p23"/>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48" name="Google Shape;348;p23"/>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349" name="Google Shape;349;p23"/>
          <p:cNvSpPr txBox="1"/>
          <p:nvPr/>
        </p:nvSpPr>
        <p:spPr>
          <a:xfrm>
            <a:off x="1979675" y="1371725"/>
            <a:ext cx="7589700" cy="530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Considere a seguinte linha de conteúdo:</a:t>
            </a:r>
            <a:endParaRPr sz="1800">
              <a:solidFill>
                <a:srgbClr val="212529"/>
              </a:solidFill>
              <a:highlight>
                <a:srgbClr val="FFFFFF"/>
              </a:highlight>
              <a:latin typeface="Barlow"/>
              <a:ea typeface="Barlow"/>
              <a:cs typeface="Barlow"/>
              <a:sym typeface="Barlow"/>
            </a:endParaRPr>
          </a:p>
        </p:txBody>
      </p:sp>
      <p:sp>
        <p:nvSpPr>
          <p:cNvPr id="350" name="Google Shape;350;p23"/>
          <p:cNvSpPr txBox="1"/>
          <p:nvPr/>
        </p:nvSpPr>
        <p:spPr>
          <a:xfrm>
            <a:off x="1979675" y="1901764"/>
            <a:ext cx="7705500" cy="369300"/>
          </a:xfrm>
          <a:prstGeom prst="rect">
            <a:avLst/>
          </a:prstGeom>
          <a:solidFill>
            <a:srgbClr val="000000"/>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l">
              <a:spcBef>
                <a:spcPts val="0"/>
              </a:spcBef>
              <a:spcAft>
                <a:spcPts val="0"/>
              </a:spcAft>
              <a:buNone/>
            </a:pPr>
            <a:r>
              <a:rPr lang="pt-BR" sz="1200">
                <a:solidFill>
                  <a:srgbClr val="FFFFFF"/>
                </a:solidFill>
              </a:rPr>
              <a:t>Meu gatinho é muito mal humorado</a:t>
            </a:r>
            <a:endParaRPr sz="1200">
              <a:solidFill>
                <a:srgbClr val="FFFFFF"/>
              </a:solidFill>
            </a:endParaRPr>
          </a:p>
        </p:txBody>
      </p:sp>
      <p:sp>
        <p:nvSpPr>
          <p:cNvPr id="351" name="Google Shape;351;p23"/>
          <p:cNvSpPr txBox="1"/>
          <p:nvPr/>
        </p:nvSpPr>
        <p:spPr>
          <a:xfrm>
            <a:off x="1979675" y="3064099"/>
            <a:ext cx="7589700" cy="10752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Se quiséssemos que a linha permanecesse por si só, poderíamos especificar que é um parágrafo colocando-a em uma tag de parágrafo:</a:t>
            </a:r>
            <a:endParaRPr sz="1800">
              <a:solidFill>
                <a:srgbClr val="212529"/>
              </a:solidFill>
              <a:highlight>
                <a:srgbClr val="FFFFFF"/>
              </a:highlight>
              <a:latin typeface="Barlow"/>
              <a:ea typeface="Barlow"/>
              <a:cs typeface="Barlow"/>
              <a:sym typeface="Barlow"/>
            </a:endParaRPr>
          </a:p>
        </p:txBody>
      </p:sp>
      <p:grpSp>
        <p:nvGrpSpPr>
          <p:cNvPr id="352" name="Google Shape;352;p23"/>
          <p:cNvGrpSpPr/>
          <p:nvPr/>
        </p:nvGrpSpPr>
        <p:grpSpPr>
          <a:xfrm>
            <a:off x="2009001" y="3900901"/>
            <a:ext cx="7293058" cy="775654"/>
            <a:chOff x="8366651" y="2763197"/>
            <a:chExt cx="6434105" cy="420660"/>
          </a:xfrm>
        </p:grpSpPr>
        <p:sp>
          <p:nvSpPr>
            <p:cNvPr id="353" name="Google Shape;353;p23"/>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354" name="Google Shape;354;p23"/>
            <p:cNvSpPr txBox="1"/>
            <p:nvPr/>
          </p:nvSpPr>
          <p:spPr>
            <a:xfrm>
              <a:off x="8366656" y="2926757"/>
              <a:ext cx="6434100" cy="257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&gt;Meu gatinho é muito mal humorado&lt;/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2000">
                <a:latin typeface="Roboto Mono"/>
                <a:ea typeface="Roboto Mono"/>
                <a:cs typeface="Roboto Mono"/>
                <a:sym typeface="Roboto Mono"/>
              </a:endParaRPr>
            </a:p>
          </p:txBody>
        </p:sp>
      </p:grpSp>
      <p:cxnSp>
        <p:nvCxnSpPr>
          <p:cNvPr id="355" name="Google Shape;355;p23"/>
          <p:cNvCxnSpPr/>
          <p:nvPr/>
        </p:nvCxnSpPr>
        <p:spPr>
          <a:xfrm>
            <a:off x="6328775" y="4570000"/>
            <a:ext cx="9000" cy="601500"/>
          </a:xfrm>
          <a:prstGeom prst="straightConnector1">
            <a:avLst/>
          </a:prstGeom>
          <a:noFill/>
          <a:ln cap="flat" cmpd="sng" w="19050">
            <a:solidFill>
              <a:schemeClr val="dk2"/>
            </a:solidFill>
            <a:prstDash val="solid"/>
            <a:round/>
            <a:headEnd len="med" w="med" type="stealth"/>
            <a:tailEnd len="med" w="med" type="none"/>
          </a:ln>
        </p:spPr>
      </p:cxnSp>
      <p:cxnSp>
        <p:nvCxnSpPr>
          <p:cNvPr id="356" name="Google Shape;356;p23"/>
          <p:cNvCxnSpPr/>
          <p:nvPr/>
        </p:nvCxnSpPr>
        <p:spPr>
          <a:xfrm>
            <a:off x="2207300" y="4570000"/>
            <a:ext cx="9000" cy="601500"/>
          </a:xfrm>
          <a:prstGeom prst="straightConnector1">
            <a:avLst/>
          </a:prstGeom>
          <a:noFill/>
          <a:ln cap="flat" cmpd="sng" w="19050">
            <a:solidFill>
              <a:schemeClr val="dk2"/>
            </a:solidFill>
            <a:prstDash val="solid"/>
            <a:round/>
            <a:headEnd len="med" w="med" type="stealth"/>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1" name="Shape 361"/>
        <p:cNvGrpSpPr/>
        <p:nvPr/>
      </p:nvGrpSpPr>
      <p:grpSpPr>
        <a:xfrm>
          <a:off x="0" y="0"/>
          <a:ext cx="0" cy="0"/>
          <a:chOff x="0" y="0"/>
          <a:chExt cx="0" cy="0"/>
        </a:xfrm>
      </p:grpSpPr>
      <p:sp>
        <p:nvSpPr>
          <p:cNvPr id="362" name="Google Shape;362;p24"/>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elemento HTML</a:t>
            </a:r>
            <a:endParaRPr b="1" sz="2900">
              <a:solidFill>
                <a:schemeClr val="accent3"/>
              </a:solidFill>
              <a:latin typeface="Barlow Condensed"/>
              <a:ea typeface="Barlow Condensed"/>
              <a:cs typeface="Barlow Condensed"/>
              <a:sym typeface="Barlow Condensed"/>
            </a:endParaRPr>
          </a:p>
        </p:txBody>
      </p:sp>
      <p:grpSp>
        <p:nvGrpSpPr>
          <p:cNvPr id="363" name="Google Shape;363;p24"/>
          <p:cNvGrpSpPr/>
          <p:nvPr/>
        </p:nvGrpSpPr>
        <p:grpSpPr>
          <a:xfrm>
            <a:off x="8735250" y="158012"/>
            <a:ext cx="3224150" cy="353150"/>
            <a:chOff x="8735250" y="158012"/>
            <a:chExt cx="3224150" cy="353150"/>
          </a:xfrm>
        </p:grpSpPr>
        <p:sp>
          <p:nvSpPr>
            <p:cNvPr id="364" name="Google Shape;364;p2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65" name="Google Shape;365;p2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66" name="Google Shape;366;p24"/>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67" name="Google Shape;367;p24"/>
          <p:cNvGrpSpPr/>
          <p:nvPr/>
        </p:nvGrpSpPr>
        <p:grpSpPr>
          <a:xfrm>
            <a:off x="395273" y="2687960"/>
            <a:ext cx="1205392" cy="1221490"/>
            <a:chOff x="357861" y="5314203"/>
            <a:chExt cx="1055787" cy="1069887"/>
          </a:xfrm>
        </p:grpSpPr>
        <p:sp>
          <p:nvSpPr>
            <p:cNvPr id="368" name="Google Shape;368;p24"/>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9" name="Google Shape;369;p24"/>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70" name="Google Shape;370;p24"/>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71" name="Google Shape;371;p24"/>
          <p:cNvSpPr txBox="1"/>
          <p:nvPr/>
        </p:nvSpPr>
        <p:spPr>
          <a:xfrm>
            <a:off x="1979675" y="1371725"/>
            <a:ext cx="7589700" cy="530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Vamos explorar esse parágrafo mais profundamente:</a:t>
            </a:r>
            <a:endParaRPr sz="1800">
              <a:solidFill>
                <a:srgbClr val="212529"/>
              </a:solidFill>
              <a:highlight>
                <a:srgbClr val="FFFFFF"/>
              </a:highlight>
              <a:latin typeface="Barlow"/>
              <a:ea typeface="Barlow"/>
              <a:cs typeface="Barlow"/>
              <a:sym typeface="Barlow"/>
            </a:endParaRPr>
          </a:p>
        </p:txBody>
      </p:sp>
      <p:sp>
        <p:nvSpPr>
          <p:cNvPr id="372" name="Google Shape;372;p24"/>
          <p:cNvSpPr txBox="1"/>
          <p:nvPr/>
        </p:nvSpPr>
        <p:spPr>
          <a:xfrm>
            <a:off x="1979675" y="4435699"/>
            <a:ext cx="7589700" cy="10752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Elementos também podem ter </a:t>
            </a:r>
            <a:r>
              <a:rPr b="1" lang="pt-BR" sz="1800">
                <a:solidFill>
                  <a:schemeClr val="dk2"/>
                </a:solidFill>
                <a:latin typeface="Barlow"/>
                <a:ea typeface="Barlow"/>
                <a:cs typeface="Barlow"/>
                <a:sym typeface="Barlow"/>
              </a:rPr>
              <a:t>atributos</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pic>
        <p:nvPicPr>
          <p:cNvPr id="373" name="Google Shape;373;p24"/>
          <p:cNvPicPr preferRelativeResize="0"/>
          <p:nvPr/>
        </p:nvPicPr>
        <p:blipFill>
          <a:blip r:embed="rId4">
            <a:alphaModFix/>
          </a:blip>
          <a:stretch>
            <a:fillRect/>
          </a:stretch>
        </p:blipFill>
        <p:spPr>
          <a:xfrm>
            <a:off x="1979675" y="1803450"/>
            <a:ext cx="5500550" cy="1708425"/>
          </a:xfrm>
          <a:prstGeom prst="rect">
            <a:avLst/>
          </a:prstGeom>
          <a:noFill/>
          <a:ln>
            <a:noFill/>
          </a:ln>
        </p:spPr>
      </p:pic>
      <p:pic>
        <p:nvPicPr>
          <p:cNvPr id="374" name="Google Shape;374;p24"/>
          <p:cNvPicPr preferRelativeResize="0"/>
          <p:nvPr/>
        </p:nvPicPr>
        <p:blipFill>
          <a:blip r:embed="rId5">
            <a:alphaModFix/>
          </a:blip>
          <a:stretch>
            <a:fillRect/>
          </a:stretch>
        </p:blipFill>
        <p:spPr>
          <a:xfrm>
            <a:off x="1979679" y="4844175"/>
            <a:ext cx="5500551" cy="666721"/>
          </a:xfrm>
          <a:prstGeom prst="rect">
            <a:avLst/>
          </a:prstGeom>
          <a:noFill/>
          <a:ln>
            <a:noFill/>
          </a:ln>
        </p:spPr>
      </p:pic>
      <p:sp>
        <p:nvSpPr>
          <p:cNvPr id="375" name="Google Shape;375;p24"/>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6"/>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0" name="Shape 380"/>
        <p:cNvGrpSpPr/>
        <p:nvPr/>
      </p:nvGrpSpPr>
      <p:grpSpPr>
        <a:xfrm>
          <a:off x="0" y="0"/>
          <a:ext cx="0" cy="0"/>
          <a:chOff x="0" y="0"/>
          <a:chExt cx="0" cy="0"/>
        </a:xfrm>
      </p:grpSpPr>
      <p:sp>
        <p:nvSpPr>
          <p:cNvPr id="381" name="Google Shape;381;p25"/>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Aninhando elementos</a:t>
            </a:r>
            <a:endParaRPr b="1" sz="2900">
              <a:solidFill>
                <a:schemeClr val="accent3"/>
              </a:solidFill>
              <a:latin typeface="Barlow Condensed"/>
              <a:ea typeface="Barlow Condensed"/>
              <a:cs typeface="Barlow Condensed"/>
              <a:sym typeface="Barlow Condensed"/>
            </a:endParaRPr>
          </a:p>
        </p:txBody>
      </p:sp>
      <p:grpSp>
        <p:nvGrpSpPr>
          <p:cNvPr id="382" name="Google Shape;382;p25"/>
          <p:cNvGrpSpPr/>
          <p:nvPr/>
        </p:nvGrpSpPr>
        <p:grpSpPr>
          <a:xfrm>
            <a:off x="8735250" y="158012"/>
            <a:ext cx="3224150" cy="353150"/>
            <a:chOff x="8735250" y="158012"/>
            <a:chExt cx="3224150" cy="353150"/>
          </a:xfrm>
        </p:grpSpPr>
        <p:sp>
          <p:nvSpPr>
            <p:cNvPr id="383" name="Google Shape;383;p2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84" name="Google Shape;384;p2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85" name="Google Shape;385;p25"/>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386" name="Google Shape;386;p25"/>
          <p:cNvGrpSpPr/>
          <p:nvPr/>
        </p:nvGrpSpPr>
        <p:grpSpPr>
          <a:xfrm>
            <a:off x="395273" y="2687960"/>
            <a:ext cx="1205392" cy="1221490"/>
            <a:chOff x="357861" y="5314203"/>
            <a:chExt cx="1055787" cy="1069887"/>
          </a:xfrm>
        </p:grpSpPr>
        <p:sp>
          <p:nvSpPr>
            <p:cNvPr id="387" name="Google Shape;387;p25"/>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5"/>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9" name="Google Shape;389;p25"/>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90" name="Google Shape;390;p25"/>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391" name="Google Shape;391;p25"/>
          <p:cNvSpPr txBox="1"/>
          <p:nvPr/>
        </p:nvSpPr>
        <p:spPr>
          <a:xfrm>
            <a:off x="1979675" y="1371725"/>
            <a:ext cx="7589700" cy="14823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Você pode colocar elementos dentro de outros elementos também — isso é chamado de </a:t>
            </a:r>
            <a:r>
              <a:rPr b="1" lang="pt-BR" sz="1800">
                <a:solidFill>
                  <a:schemeClr val="dk2"/>
                </a:solidFill>
                <a:latin typeface="Barlow"/>
                <a:ea typeface="Barlow"/>
                <a:cs typeface="Barlow"/>
                <a:sym typeface="Barlow"/>
              </a:rPr>
              <a:t>aninhamento</a:t>
            </a:r>
            <a:r>
              <a:rPr lang="pt-BR" sz="1800">
                <a:latin typeface="Barlow"/>
                <a:ea typeface="Barlow"/>
                <a:cs typeface="Barlow"/>
                <a:sym typeface="Barlow"/>
              </a:rPr>
              <a:t>. Se quiséssemos afirmar que nosso gato é </a:t>
            </a:r>
            <a:r>
              <a:rPr b="1" lang="pt-BR" sz="1800">
                <a:solidFill>
                  <a:schemeClr val="dk2"/>
                </a:solidFill>
                <a:latin typeface="Barlow"/>
                <a:ea typeface="Barlow"/>
                <a:cs typeface="Barlow"/>
                <a:sym typeface="Barlow"/>
              </a:rPr>
              <a:t>muito</a:t>
            </a:r>
            <a:r>
              <a:rPr lang="pt-BR" sz="1800">
                <a:latin typeface="Barlow"/>
                <a:ea typeface="Barlow"/>
                <a:cs typeface="Barlow"/>
                <a:sym typeface="Barlow"/>
              </a:rPr>
              <a:t> mal-humorado, poderíamos envolver a palavra "muito" em um elemento </a:t>
            </a:r>
            <a:r>
              <a:rPr b="1" lang="pt-BR" sz="1800">
                <a:solidFill>
                  <a:schemeClr val="dk2"/>
                </a:solidFill>
                <a:latin typeface="Barlow"/>
                <a:ea typeface="Barlow"/>
                <a:cs typeface="Barlow"/>
                <a:sym typeface="Barlow"/>
              </a:rPr>
              <a:t>&lt;strong&gt;</a:t>
            </a:r>
            <a:r>
              <a:rPr lang="pt-BR" sz="1800">
                <a:latin typeface="Barlow"/>
                <a:ea typeface="Barlow"/>
                <a:cs typeface="Barlow"/>
                <a:sym typeface="Barlow"/>
              </a:rPr>
              <a:t>, o que significa que a palavra deve ser fortemente enfatizada:</a:t>
            </a:r>
            <a:endParaRPr sz="1800">
              <a:solidFill>
                <a:srgbClr val="212529"/>
              </a:solidFill>
              <a:highlight>
                <a:srgbClr val="FFFFFF"/>
              </a:highlight>
              <a:latin typeface="Barlow"/>
              <a:ea typeface="Barlow"/>
              <a:cs typeface="Barlow"/>
              <a:sym typeface="Barlow"/>
            </a:endParaRPr>
          </a:p>
        </p:txBody>
      </p:sp>
      <p:grpSp>
        <p:nvGrpSpPr>
          <p:cNvPr id="392" name="Google Shape;392;p25"/>
          <p:cNvGrpSpPr/>
          <p:nvPr/>
        </p:nvGrpSpPr>
        <p:grpSpPr>
          <a:xfrm>
            <a:off x="1979676" y="2854026"/>
            <a:ext cx="7293058" cy="775654"/>
            <a:chOff x="8366651" y="2763197"/>
            <a:chExt cx="6434105" cy="420660"/>
          </a:xfrm>
        </p:grpSpPr>
        <p:sp>
          <p:nvSpPr>
            <p:cNvPr id="393" name="Google Shape;393;p25"/>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394" name="Google Shape;394;p25"/>
            <p:cNvSpPr txBox="1"/>
            <p:nvPr/>
          </p:nvSpPr>
          <p:spPr>
            <a:xfrm>
              <a:off x="8366656" y="2926757"/>
              <a:ext cx="6434100" cy="257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&gt;Meu gatinho é &lt;</a:t>
              </a:r>
              <a:r>
                <a:rPr lang="pt-BR" sz="1500">
                  <a:solidFill>
                    <a:srgbClr val="107000"/>
                  </a:solidFill>
                  <a:latin typeface="Roboto Mono"/>
                  <a:ea typeface="Roboto Mono"/>
                  <a:cs typeface="Roboto Mono"/>
                  <a:sym typeface="Roboto Mono"/>
                </a:rPr>
                <a:t>strong</a:t>
              </a:r>
              <a:r>
                <a:rPr lang="pt-BR" sz="1500">
                  <a:latin typeface="Roboto Mono"/>
                  <a:ea typeface="Roboto Mono"/>
                  <a:cs typeface="Roboto Mono"/>
                  <a:sym typeface="Roboto Mono"/>
                </a:rPr>
                <a:t>&gt;muito&lt;/</a:t>
              </a:r>
              <a:r>
                <a:rPr lang="pt-BR" sz="1500">
                  <a:solidFill>
                    <a:srgbClr val="107000"/>
                  </a:solidFill>
                  <a:latin typeface="Roboto Mono"/>
                  <a:ea typeface="Roboto Mono"/>
                  <a:cs typeface="Roboto Mono"/>
                  <a:sym typeface="Roboto Mono"/>
                </a:rPr>
                <a:t>strong</a:t>
              </a:r>
              <a:r>
                <a:rPr lang="pt-BR" sz="1500">
                  <a:latin typeface="Roboto Mono"/>
                  <a:ea typeface="Roboto Mono"/>
                  <a:cs typeface="Roboto Mono"/>
                  <a:sym typeface="Roboto Mono"/>
                </a:rPr>
                <a:t>&gt; mal humorado&lt;/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2000">
                <a:latin typeface="Roboto Mono"/>
                <a:ea typeface="Roboto Mono"/>
                <a:cs typeface="Roboto Mono"/>
                <a:sym typeface="Roboto Mono"/>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9" name="Shape 399"/>
        <p:cNvGrpSpPr/>
        <p:nvPr/>
      </p:nvGrpSpPr>
      <p:grpSpPr>
        <a:xfrm>
          <a:off x="0" y="0"/>
          <a:ext cx="0" cy="0"/>
          <a:chOff x="0" y="0"/>
          <a:chExt cx="0" cy="0"/>
        </a:xfrm>
      </p:grpSpPr>
      <p:sp>
        <p:nvSpPr>
          <p:cNvPr id="400" name="Google Shape;400;p26"/>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Aninhando elementos</a:t>
            </a:r>
            <a:endParaRPr b="1" sz="2900">
              <a:solidFill>
                <a:schemeClr val="accent3"/>
              </a:solidFill>
              <a:latin typeface="Barlow Condensed"/>
              <a:ea typeface="Barlow Condensed"/>
              <a:cs typeface="Barlow Condensed"/>
              <a:sym typeface="Barlow Condensed"/>
            </a:endParaRPr>
          </a:p>
        </p:txBody>
      </p:sp>
      <p:grpSp>
        <p:nvGrpSpPr>
          <p:cNvPr id="401" name="Google Shape;401;p26"/>
          <p:cNvGrpSpPr/>
          <p:nvPr/>
        </p:nvGrpSpPr>
        <p:grpSpPr>
          <a:xfrm>
            <a:off x="8735250" y="158012"/>
            <a:ext cx="3224150" cy="353150"/>
            <a:chOff x="8735250" y="158012"/>
            <a:chExt cx="3224150" cy="353150"/>
          </a:xfrm>
        </p:grpSpPr>
        <p:sp>
          <p:nvSpPr>
            <p:cNvPr id="402" name="Google Shape;402;p2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03" name="Google Shape;403;p2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04" name="Google Shape;404;p26"/>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05" name="Google Shape;405;p26"/>
          <p:cNvGrpSpPr/>
          <p:nvPr/>
        </p:nvGrpSpPr>
        <p:grpSpPr>
          <a:xfrm>
            <a:off x="395273" y="2687960"/>
            <a:ext cx="1205392" cy="1221490"/>
            <a:chOff x="357861" y="5314203"/>
            <a:chExt cx="1055787" cy="1069887"/>
          </a:xfrm>
        </p:grpSpPr>
        <p:sp>
          <p:nvSpPr>
            <p:cNvPr id="406" name="Google Shape;406;p26"/>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7" name="Google Shape;407;p26"/>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08" name="Google Shape;408;p26"/>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09" name="Google Shape;409;p26"/>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410" name="Google Shape;410;p26"/>
          <p:cNvSpPr txBox="1"/>
          <p:nvPr/>
        </p:nvSpPr>
        <p:spPr>
          <a:xfrm>
            <a:off x="1979675" y="1371725"/>
            <a:ext cx="7589700" cy="1658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Você precisa, no entanto, certificar-se de que seus elementos estejam adequadamente aninhados. No exemplo anterior, abrimos primeiro o elemento </a:t>
            </a:r>
            <a:r>
              <a:rPr b="1" lang="pt-BR" sz="1800">
                <a:solidFill>
                  <a:schemeClr val="dk2"/>
                </a:solidFill>
                <a:latin typeface="Barlow"/>
                <a:ea typeface="Barlow"/>
                <a:cs typeface="Barlow"/>
                <a:sym typeface="Barlow"/>
              </a:rPr>
              <a:t>&lt;p&gt;</a:t>
            </a:r>
            <a:r>
              <a:rPr lang="pt-BR" sz="1800">
                <a:latin typeface="Barlow"/>
                <a:ea typeface="Barlow"/>
                <a:cs typeface="Barlow"/>
                <a:sym typeface="Barlow"/>
              </a:rPr>
              <a:t>, depois o elemento </a:t>
            </a:r>
            <a:r>
              <a:rPr b="1" lang="pt-BR" sz="1800">
                <a:solidFill>
                  <a:schemeClr val="dk2"/>
                </a:solidFill>
                <a:latin typeface="Barlow"/>
                <a:ea typeface="Barlow"/>
                <a:cs typeface="Barlow"/>
                <a:sym typeface="Barlow"/>
              </a:rPr>
              <a:t>&lt;strong&gt;</a:t>
            </a:r>
            <a:r>
              <a:rPr lang="pt-BR" sz="1800">
                <a:latin typeface="Barlow"/>
                <a:ea typeface="Barlow"/>
                <a:cs typeface="Barlow"/>
                <a:sym typeface="Barlow"/>
              </a:rPr>
              <a:t>; portanto, temos que fechar primeiro o elemento </a:t>
            </a:r>
            <a:r>
              <a:rPr b="1" lang="pt-BR" sz="1800">
                <a:solidFill>
                  <a:schemeClr val="dk2"/>
                </a:solidFill>
                <a:latin typeface="Barlow"/>
                <a:ea typeface="Barlow"/>
                <a:cs typeface="Barlow"/>
                <a:sym typeface="Barlow"/>
              </a:rPr>
              <a:t>&lt;strong&gt;</a:t>
            </a:r>
            <a:r>
              <a:rPr lang="pt-BR" sz="1800">
                <a:latin typeface="Barlow"/>
                <a:ea typeface="Barlow"/>
                <a:cs typeface="Barlow"/>
                <a:sym typeface="Barlow"/>
              </a:rPr>
              <a:t>, depois o elemento </a:t>
            </a:r>
            <a:r>
              <a:rPr b="1" lang="pt-BR" sz="1800">
                <a:solidFill>
                  <a:schemeClr val="dk2"/>
                </a:solidFill>
                <a:latin typeface="Barlow"/>
                <a:ea typeface="Barlow"/>
                <a:cs typeface="Barlow"/>
                <a:sym typeface="Barlow"/>
              </a:rPr>
              <a:t>&lt;p&gt;</a:t>
            </a:r>
            <a:r>
              <a:rPr lang="pt-BR" sz="1800">
                <a:latin typeface="Barlow"/>
                <a:ea typeface="Barlow"/>
                <a:cs typeface="Barlow"/>
                <a:sym typeface="Barlow"/>
              </a:rPr>
              <a:t>. O código abaixo está incorreto:</a:t>
            </a:r>
            <a:endParaRPr sz="1800">
              <a:solidFill>
                <a:srgbClr val="212529"/>
              </a:solidFill>
              <a:highlight>
                <a:srgbClr val="FFFFFF"/>
              </a:highlight>
              <a:latin typeface="Barlow"/>
              <a:ea typeface="Barlow"/>
              <a:cs typeface="Barlow"/>
              <a:sym typeface="Barlow"/>
            </a:endParaRPr>
          </a:p>
        </p:txBody>
      </p:sp>
      <p:sp>
        <p:nvSpPr>
          <p:cNvPr id="411" name="Google Shape;411;p26"/>
          <p:cNvSpPr txBox="1"/>
          <p:nvPr/>
        </p:nvSpPr>
        <p:spPr>
          <a:xfrm>
            <a:off x="1979675" y="4588100"/>
            <a:ext cx="7589700" cy="1018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Se for feito como mostrado acima, seu navegador tentará adivinhar o que você estava tentando dizer, o que pode levar a resultados inesperados. Então não faça isso!</a:t>
            </a:r>
            <a:endParaRPr sz="1800">
              <a:solidFill>
                <a:srgbClr val="212529"/>
              </a:solidFill>
              <a:highlight>
                <a:srgbClr val="FFFFFF"/>
              </a:highlight>
              <a:latin typeface="Barlow"/>
              <a:ea typeface="Barlow"/>
              <a:cs typeface="Barlow"/>
              <a:sym typeface="Barlow"/>
            </a:endParaRPr>
          </a:p>
        </p:txBody>
      </p:sp>
      <p:grpSp>
        <p:nvGrpSpPr>
          <p:cNvPr id="412" name="Google Shape;412;p26"/>
          <p:cNvGrpSpPr/>
          <p:nvPr/>
        </p:nvGrpSpPr>
        <p:grpSpPr>
          <a:xfrm>
            <a:off x="2037501" y="3328801"/>
            <a:ext cx="7293058" cy="775654"/>
            <a:chOff x="8366651" y="2763197"/>
            <a:chExt cx="6434105" cy="420660"/>
          </a:xfrm>
        </p:grpSpPr>
        <p:sp>
          <p:nvSpPr>
            <p:cNvPr id="413" name="Google Shape;413;p26"/>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414" name="Google Shape;414;p26"/>
            <p:cNvSpPr txBox="1"/>
            <p:nvPr/>
          </p:nvSpPr>
          <p:spPr>
            <a:xfrm>
              <a:off x="8366656" y="2926757"/>
              <a:ext cx="6434100" cy="257100"/>
            </a:xfrm>
            <a:prstGeom prst="rect">
              <a:avLst/>
            </a:prstGeom>
            <a:solidFill>
              <a:srgbClr val="F4CCCC"/>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&gt;Meu gatinho é &lt;</a:t>
              </a:r>
              <a:r>
                <a:rPr lang="pt-BR" sz="1500">
                  <a:solidFill>
                    <a:srgbClr val="107000"/>
                  </a:solidFill>
                  <a:latin typeface="Roboto Mono"/>
                  <a:ea typeface="Roboto Mono"/>
                  <a:cs typeface="Roboto Mono"/>
                  <a:sym typeface="Roboto Mono"/>
                </a:rPr>
                <a:t>strong</a:t>
              </a:r>
              <a:r>
                <a:rPr lang="pt-BR" sz="1500">
                  <a:latin typeface="Roboto Mono"/>
                  <a:ea typeface="Roboto Mono"/>
                  <a:cs typeface="Roboto Mono"/>
                  <a:sym typeface="Roboto Mono"/>
                </a:rPr>
                <a:t>&gt;muito mal humorado&lt;/p&gt;&lt;/strong&gt; </a:t>
              </a:r>
              <a:endParaRPr sz="2000">
                <a:latin typeface="Roboto Mono"/>
                <a:ea typeface="Roboto Mono"/>
                <a:cs typeface="Roboto Mono"/>
                <a:sym typeface="Roboto Mono"/>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9" name="Shape 419"/>
        <p:cNvGrpSpPr/>
        <p:nvPr/>
      </p:nvGrpSpPr>
      <p:grpSpPr>
        <a:xfrm>
          <a:off x="0" y="0"/>
          <a:ext cx="0" cy="0"/>
          <a:chOff x="0" y="0"/>
          <a:chExt cx="0" cy="0"/>
        </a:xfrm>
      </p:grpSpPr>
      <p:sp>
        <p:nvSpPr>
          <p:cNvPr id="420" name="Google Shape;420;p27"/>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Elementos vazios</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421" name="Google Shape;421;p27"/>
          <p:cNvGrpSpPr/>
          <p:nvPr/>
        </p:nvGrpSpPr>
        <p:grpSpPr>
          <a:xfrm>
            <a:off x="8735250" y="158012"/>
            <a:ext cx="3224150" cy="353150"/>
            <a:chOff x="8735250" y="158012"/>
            <a:chExt cx="3224150" cy="353150"/>
          </a:xfrm>
        </p:grpSpPr>
        <p:sp>
          <p:nvSpPr>
            <p:cNvPr id="422" name="Google Shape;422;p2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23" name="Google Shape;423;p2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24" name="Google Shape;424;p27"/>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5" name="Google Shape;425;p27"/>
          <p:cNvGrpSpPr/>
          <p:nvPr/>
        </p:nvGrpSpPr>
        <p:grpSpPr>
          <a:xfrm>
            <a:off x="395273" y="2687960"/>
            <a:ext cx="1205392" cy="1221490"/>
            <a:chOff x="357861" y="5314203"/>
            <a:chExt cx="1055787" cy="1069887"/>
          </a:xfrm>
        </p:grpSpPr>
        <p:sp>
          <p:nvSpPr>
            <p:cNvPr id="426" name="Google Shape;426;p27"/>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7" name="Google Shape;427;p27"/>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28" name="Google Shape;428;p27"/>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29" name="Google Shape;429;p27"/>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430" name="Google Shape;430;p27"/>
          <p:cNvSpPr txBox="1"/>
          <p:nvPr/>
        </p:nvSpPr>
        <p:spPr>
          <a:xfrm>
            <a:off x="1979675" y="1371725"/>
            <a:ext cx="7589700" cy="765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Alguns elementos não possuem conteúdo e são chamados de </a:t>
            </a:r>
            <a:r>
              <a:rPr b="1" lang="pt-BR" sz="1800">
                <a:solidFill>
                  <a:schemeClr val="dk2"/>
                </a:solidFill>
                <a:latin typeface="Barlow"/>
                <a:ea typeface="Barlow"/>
                <a:cs typeface="Barlow"/>
                <a:sym typeface="Barlow"/>
              </a:rPr>
              <a:t>elementos vazios</a:t>
            </a:r>
            <a:r>
              <a:rPr lang="pt-BR" sz="1800">
                <a:latin typeface="Barlow"/>
                <a:ea typeface="Barlow"/>
                <a:cs typeface="Barlow"/>
                <a:sym typeface="Barlow"/>
              </a:rPr>
              <a:t>. Considere esse elemento </a:t>
            </a:r>
            <a:r>
              <a:rPr b="1" lang="pt-BR" sz="1800">
                <a:solidFill>
                  <a:schemeClr val="dk2"/>
                </a:solidFill>
                <a:latin typeface="Barlow"/>
                <a:ea typeface="Barlow"/>
                <a:cs typeface="Barlow"/>
                <a:sym typeface="Barlow"/>
              </a:rPr>
              <a:t>&lt;img&gt;</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sp>
        <p:nvSpPr>
          <p:cNvPr id="431" name="Google Shape;431;p27"/>
          <p:cNvSpPr txBox="1"/>
          <p:nvPr/>
        </p:nvSpPr>
        <p:spPr>
          <a:xfrm>
            <a:off x="1986925" y="3066350"/>
            <a:ext cx="7589700" cy="1370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Ele contém dois atributos, mas não há tag </a:t>
            </a:r>
            <a:r>
              <a:rPr b="1" lang="pt-BR" sz="1800">
                <a:solidFill>
                  <a:schemeClr val="dk2"/>
                </a:solidFill>
                <a:latin typeface="Barlow"/>
                <a:ea typeface="Barlow"/>
                <a:cs typeface="Barlow"/>
                <a:sym typeface="Barlow"/>
              </a:rPr>
              <a:t>&lt;/img&gt;</a:t>
            </a:r>
            <a:r>
              <a:rPr lang="pt-BR" sz="1800">
                <a:latin typeface="Barlow"/>
                <a:ea typeface="Barlow"/>
                <a:cs typeface="Barlow"/>
                <a:sym typeface="Barlow"/>
              </a:rPr>
              <a:t> de fechamento, e não há conteúdo interno. Isso acontece porque um elemento de imagem não envolve conteúdo para ter efeito em si mesmo. Sua proposta é incorporar uma imagem na página HTML no lugar que o código aparece.</a:t>
            </a:r>
            <a:endParaRPr sz="1800">
              <a:latin typeface="Barlow"/>
              <a:ea typeface="Barlow"/>
              <a:cs typeface="Barlow"/>
              <a:sym typeface="Barlow"/>
            </a:endParaRPr>
          </a:p>
        </p:txBody>
      </p:sp>
      <p:grpSp>
        <p:nvGrpSpPr>
          <p:cNvPr id="432" name="Google Shape;432;p27"/>
          <p:cNvGrpSpPr/>
          <p:nvPr/>
        </p:nvGrpSpPr>
        <p:grpSpPr>
          <a:xfrm>
            <a:off x="2044326" y="2214001"/>
            <a:ext cx="7293058" cy="775654"/>
            <a:chOff x="8366651" y="2763197"/>
            <a:chExt cx="6434105" cy="420660"/>
          </a:xfrm>
        </p:grpSpPr>
        <p:sp>
          <p:nvSpPr>
            <p:cNvPr id="433" name="Google Shape;433;p27"/>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434" name="Google Shape;434;p27"/>
            <p:cNvSpPr txBox="1"/>
            <p:nvPr/>
          </p:nvSpPr>
          <p:spPr>
            <a:xfrm>
              <a:off x="8366656" y="2926757"/>
              <a:ext cx="6434100" cy="257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img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src</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"imagens/icon.png"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alt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"Minha imagem de teste"</a:t>
              </a:r>
              <a:r>
                <a:rPr lang="pt-BR" sz="1500">
                  <a:latin typeface="Roboto Mono"/>
                  <a:ea typeface="Roboto Mono"/>
                  <a:cs typeface="Roboto Mono"/>
                  <a:sym typeface="Roboto Mono"/>
                </a:rPr>
                <a:t> /&gt;</a:t>
              </a:r>
              <a:endParaRPr sz="2000">
                <a:latin typeface="Roboto Mono"/>
                <a:ea typeface="Roboto Mono"/>
                <a:cs typeface="Roboto Mono"/>
                <a:sym typeface="Roboto Mono"/>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9" name="Shape 439"/>
        <p:cNvGrpSpPr/>
        <p:nvPr/>
      </p:nvGrpSpPr>
      <p:grpSpPr>
        <a:xfrm>
          <a:off x="0" y="0"/>
          <a:ext cx="0" cy="0"/>
          <a:chOff x="0" y="0"/>
          <a:chExt cx="0" cy="0"/>
        </a:xfrm>
      </p:grpSpPr>
      <p:sp>
        <p:nvSpPr>
          <p:cNvPr id="440" name="Google Shape;440;p28"/>
          <p:cNvSpPr txBox="1"/>
          <p:nvPr/>
        </p:nvSpPr>
        <p:spPr>
          <a:xfrm>
            <a:off x="1979675" y="1247400"/>
            <a:ext cx="9481800" cy="141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pt-BR" sz="1800">
                <a:solidFill>
                  <a:srgbClr val="222222"/>
                </a:solidFill>
                <a:latin typeface="Barlow"/>
                <a:ea typeface="Barlow"/>
                <a:cs typeface="Barlow"/>
                <a:sym typeface="Barlow"/>
              </a:rPr>
              <a:t>Alguns caracteres são reservados do HTML e se você colocá-los no meio do seu conteúdo pode ter um comportamento inesperado. Se você usar os sinais de (&lt;) ou (&gt;) no seu texto, por exemplo, o navegador pode entender como uma tag. Nestes casos você pode utilizar as entidades para exibi-los corretamente.</a:t>
            </a:r>
            <a:endParaRPr sz="1800">
              <a:solidFill>
                <a:srgbClr val="222222"/>
              </a:solidFill>
              <a:latin typeface="Barlow"/>
              <a:ea typeface="Barlow"/>
              <a:cs typeface="Barlow"/>
              <a:sym typeface="Barlow"/>
            </a:endParaRPr>
          </a:p>
        </p:txBody>
      </p:sp>
      <p:sp>
        <p:nvSpPr>
          <p:cNvPr id="441" name="Google Shape;441;p28"/>
          <p:cNvSpPr txBox="1"/>
          <p:nvPr/>
        </p:nvSpPr>
        <p:spPr>
          <a:xfrm>
            <a:off x="1979675" y="646000"/>
            <a:ext cx="3610200" cy="57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Entidades HTML</a:t>
            </a:r>
            <a:endParaRPr b="1" i="0" sz="2900" u="none" cap="none" strike="noStrike">
              <a:solidFill>
                <a:schemeClr val="accent3"/>
              </a:solidFill>
              <a:highlight>
                <a:srgbClr val="FFFF00"/>
              </a:highlight>
              <a:latin typeface="Barlow Condensed"/>
              <a:ea typeface="Barlow Condensed"/>
              <a:cs typeface="Barlow Condensed"/>
              <a:sym typeface="Barlow Condensed"/>
            </a:endParaRPr>
          </a:p>
        </p:txBody>
      </p:sp>
      <p:grpSp>
        <p:nvGrpSpPr>
          <p:cNvPr id="442" name="Google Shape;442;p28"/>
          <p:cNvGrpSpPr/>
          <p:nvPr/>
        </p:nvGrpSpPr>
        <p:grpSpPr>
          <a:xfrm>
            <a:off x="8735250" y="158012"/>
            <a:ext cx="3224150" cy="353150"/>
            <a:chOff x="8735250" y="158012"/>
            <a:chExt cx="3224150" cy="353150"/>
          </a:xfrm>
        </p:grpSpPr>
        <p:sp>
          <p:nvSpPr>
            <p:cNvPr id="443" name="Google Shape;443;p2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44" name="Google Shape;444;p2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45" name="Google Shape;445;p28"/>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46" name="Google Shape;446;p28"/>
          <p:cNvGrpSpPr/>
          <p:nvPr/>
        </p:nvGrpSpPr>
        <p:grpSpPr>
          <a:xfrm>
            <a:off x="395273" y="2687960"/>
            <a:ext cx="1205392" cy="1221490"/>
            <a:chOff x="357861" y="5314203"/>
            <a:chExt cx="1055787" cy="1069887"/>
          </a:xfrm>
        </p:grpSpPr>
        <p:sp>
          <p:nvSpPr>
            <p:cNvPr id="447" name="Google Shape;447;p28"/>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8" name="Google Shape;448;p28"/>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49" name="Google Shape;449;p28"/>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aphicFrame>
        <p:nvGraphicFramePr>
          <p:cNvPr id="450" name="Google Shape;450;p28"/>
          <p:cNvGraphicFramePr/>
          <p:nvPr/>
        </p:nvGraphicFramePr>
        <p:xfrm>
          <a:off x="2132075" y="2701425"/>
          <a:ext cx="3000000" cy="3000000"/>
        </p:xfrm>
        <a:graphic>
          <a:graphicData uri="http://schemas.openxmlformats.org/drawingml/2006/table">
            <a:tbl>
              <a:tblPr>
                <a:noFill/>
                <a:tableStyleId>{387B1606-38EF-4FFC-8C9C-875D277692D0}</a:tableStyleId>
              </a:tblPr>
              <a:tblGrid>
                <a:gridCol w="1751525"/>
                <a:gridCol w="1751525"/>
                <a:gridCol w="1751525"/>
              </a:tblGrid>
              <a:tr h="246375">
                <a:tc>
                  <a:txBody>
                    <a:bodyPr/>
                    <a:lstStyle/>
                    <a:p>
                      <a:pPr indent="0" lvl="0" marL="0" rtl="0" algn="ctr">
                        <a:spcBef>
                          <a:spcPts val="0"/>
                        </a:spcBef>
                        <a:spcAft>
                          <a:spcPts val="0"/>
                        </a:spcAft>
                        <a:buNone/>
                      </a:pPr>
                      <a:r>
                        <a:rPr b="1" lang="pt-BR" sz="1200"/>
                        <a:t>Resultado</a:t>
                      </a:r>
                      <a:endParaRPr b="1" sz="1200"/>
                    </a:p>
                  </a:txBody>
                  <a:tcPr marT="0" marB="0" marR="0" marL="0"/>
                </a:tc>
                <a:tc>
                  <a:txBody>
                    <a:bodyPr/>
                    <a:lstStyle/>
                    <a:p>
                      <a:pPr indent="0" lvl="0" marL="0" rtl="0" algn="ctr">
                        <a:spcBef>
                          <a:spcPts val="0"/>
                        </a:spcBef>
                        <a:spcAft>
                          <a:spcPts val="0"/>
                        </a:spcAft>
                        <a:buClr>
                          <a:srgbClr val="000000"/>
                        </a:buClr>
                        <a:buSzPts val="1100"/>
                        <a:buFont typeface="Arial"/>
                        <a:buNone/>
                      </a:pPr>
                      <a:r>
                        <a:rPr b="1" lang="pt-BR" sz="1200">
                          <a:solidFill>
                            <a:srgbClr val="000000"/>
                          </a:solidFill>
                        </a:rPr>
                        <a:t>Descrição</a:t>
                      </a:r>
                      <a:endParaRPr b="1" sz="1200"/>
                    </a:p>
                  </a:txBody>
                  <a:tcPr marT="0" marB="0" marR="0" marL="0"/>
                </a:tc>
                <a:tc>
                  <a:txBody>
                    <a:bodyPr/>
                    <a:lstStyle/>
                    <a:p>
                      <a:pPr indent="0" lvl="0" marL="0" rtl="0" algn="ctr">
                        <a:spcBef>
                          <a:spcPts val="0"/>
                        </a:spcBef>
                        <a:spcAft>
                          <a:spcPts val="0"/>
                        </a:spcAft>
                        <a:buClr>
                          <a:srgbClr val="000000"/>
                        </a:buClr>
                        <a:buSzPts val="1100"/>
                        <a:buFont typeface="Arial"/>
                        <a:buNone/>
                      </a:pPr>
                      <a:r>
                        <a:rPr b="1" lang="pt-BR" sz="1200">
                          <a:solidFill>
                            <a:srgbClr val="000000"/>
                          </a:solidFill>
                        </a:rPr>
                        <a:t>Nome da entidade</a:t>
                      </a:r>
                      <a:endParaRPr b="1" sz="1200"/>
                    </a:p>
                  </a:txBody>
                  <a:tcPr marT="0" marB="0" marR="0" marL="0"/>
                </a:tc>
              </a:tr>
              <a:tr h="246375">
                <a:tc>
                  <a:txBody>
                    <a:bodyPr/>
                    <a:lstStyle/>
                    <a:p>
                      <a:pPr indent="0" lvl="0" marL="0" rtl="0" algn="ctr">
                        <a:spcBef>
                          <a:spcPts val="0"/>
                        </a:spcBef>
                        <a:spcAft>
                          <a:spcPts val="0"/>
                        </a:spcAft>
                        <a:buNone/>
                      </a:pPr>
                      <a:r>
                        <a:t/>
                      </a:r>
                      <a:endParaRPr sz="1200"/>
                    </a:p>
                  </a:txBody>
                  <a:tcPr marT="0" marB="0" marR="0" marL="0"/>
                </a:tc>
                <a:tc>
                  <a:txBody>
                    <a:bodyPr/>
                    <a:lstStyle/>
                    <a:p>
                      <a:pPr indent="0" lvl="0" marL="0" rtl="0" algn="ctr">
                        <a:spcBef>
                          <a:spcPts val="0"/>
                        </a:spcBef>
                        <a:spcAft>
                          <a:spcPts val="0"/>
                        </a:spcAft>
                        <a:buNone/>
                      </a:pPr>
                      <a:r>
                        <a:rPr lang="pt-BR" sz="1200"/>
                        <a:t>espaço</a:t>
                      </a:r>
                      <a:endParaRPr sz="1200"/>
                    </a:p>
                  </a:txBody>
                  <a:tcPr marT="0" marB="0" marR="0" marL="0"/>
                </a:tc>
                <a:tc>
                  <a:txBody>
                    <a:bodyPr/>
                    <a:lstStyle/>
                    <a:p>
                      <a:pPr indent="0" lvl="0" marL="0" rtl="0" algn="ctr">
                        <a:spcBef>
                          <a:spcPts val="0"/>
                        </a:spcBef>
                        <a:spcAft>
                          <a:spcPts val="0"/>
                        </a:spcAft>
                        <a:buNone/>
                      </a:pPr>
                      <a:r>
                        <a:rPr lang="pt-BR" sz="1200"/>
                        <a:t>&amp;nbsp;</a:t>
                      </a:r>
                      <a:endParaRPr sz="1200"/>
                    </a:p>
                  </a:txBody>
                  <a:tcPr marT="0" marB="0" marR="0" marL="0"/>
                </a:tc>
              </a:tr>
              <a:tr h="246375">
                <a:tc>
                  <a:txBody>
                    <a:bodyPr/>
                    <a:lstStyle/>
                    <a:p>
                      <a:pPr indent="0" lvl="0" marL="0" rtl="0" algn="ctr">
                        <a:spcBef>
                          <a:spcPts val="0"/>
                        </a:spcBef>
                        <a:spcAft>
                          <a:spcPts val="0"/>
                        </a:spcAft>
                        <a:buNone/>
                      </a:pPr>
                      <a:r>
                        <a:rPr lang="pt-BR" sz="1200"/>
                        <a:t>&lt;</a:t>
                      </a:r>
                      <a:endParaRPr sz="1200"/>
                    </a:p>
                  </a:txBody>
                  <a:tcPr marT="0" marB="0" marR="0" marL="0"/>
                </a:tc>
                <a:tc>
                  <a:txBody>
                    <a:bodyPr/>
                    <a:lstStyle/>
                    <a:p>
                      <a:pPr indent="0" lvl="0" marL="0" rtl="0" algn="ctr">
                        <a:spcBef>
                          <a:spcPts val="0"/>
                        </a:spcBef>
                        <a:spcAft>
                          <a:spcPts val="0"/>
                        </a:spcAft>
                        <a:buNone/>
                      </a:pPr>
                      <a:r>
                        <a:rPr lang="pt-BR" sz="1200"/>
                        <a:t>menor que</a:t>
                      </a:r>
                      <a:endParaRPr sz="1200"/>
                    </a:p>
                  </a:txBody>
                  <a:tcPr marT="0" marB="0" marR="0" marL="0"/>
                </a:tc>
                <a:tc>
                  <a:txBody>
                    <a:bodyPr/>
                    <a:lstStyle/>
                    <a:p>
                      <a:pPr indent="0" lvl="0" marL="0" rtl="0" algn="ctr">
                        <a:spcBef>
                          <a:spcPts val="0"/>
                        </a:spcBef>
                        <a:spcAft>
                          <a:spcPts val="0"/>
                        </a:spcAft>
                        <a:buNone/>
                      </a:pPr>
                      <a:r>
                        <a:rPr lang="pt-BR" sz="1200"/>
                        <a:t>&amp;lt;</a:t>
                      </a:r>
                      <a:endParaRPr sz="1200"/>
                    </a:p>
                  </a:txBody>
                  <a:tcPr marT="0" marB="0" marR="0" marL="0"/>
                </a:tc>
              </a:tr>
              <a:tr h="246375">
                <a:tc>
                  <a:txBody>
                    <a:bodyPr/>
                    <a:lstStyle/>
                    <a:p>
                      <a:pPr indent="0" lvl="0" marL="0" rtl="0" algn="ctr">
                        <a:spcBef>
                          <a:spcPts val="0"/>
                        </a:spcBef>
                        <a:spcAft>
                          <a:spcPts val="0"/>
                        </a:spcAft>
                        <a:buNone/>
                      </a:pPr>
                      <a:r>
                        <a:rPr lang="pt-BR" sz="1200"/>
                        <a:t>&gt;</a:t>
                      </a:r>
                      <a:endParaRPr sz="1200"/>
                    </a:p>
                  </a:txBody>
                  <a:tcPr marT="0" marB="0" marR="0" marL="0"/>
                </a:tc>
                <a:tc>
                  <a:txBody>
                    <a:bodyPr/>
                    <a:lstStyle/>
                    <a:p>
                      <a:pPr indent="0" lvl="0" marL="0" rtl="0" algn="ctr">
                        <a:spcBef>
                          <a:spcPts val="0"/>
                        </a:spcBef>
                        <a:spcAft>
                          <a:spcPts val="0"/>
                        </a:spcAft>
                        <a:buNone/>
                      </a:pPr>
                      <a:r>
                        <a:rPr lang="pt-BR" sz="1200"/>
                        <a:t>maior que</a:t>
                      </a:r>
                      <a:endParaRPr sz="1200"/>
                    </a:p>
                  </a:txBody>
                  <a:tcPr marT="0" marB="0" marR="0" marL="0"/>
                </a:tc>
                <a:tc>
                  <a:txBody>
                    <a:bodyPr/>
                    <a:lstStyle/>
                    <a:p>
                      <a:pPr indent="0" lvl="0" marL="0" rtl="0" algn="ctr">
                        <a:spcBef>
                          <a:spcPts val="0"/>
                        </a:spcBef>
                        <a:spcAft>
                          <a:spcPts val="0"/>
                        </a:spcAft>
                        <a:buNone/>
                      </a:pPr>
                      <a:r>
                        <a:rPr lang="pt-BR" sz="1200"/>
                        <a:t>&amp;gt;</a:t>
                      </a:r>
                      <a:endParaRPr sz="1200"/>
                    </a:p>
                  </a:txBody>
                  <a:tcPr marT="0" marB="0" marR="0" marL="0"/>
                </a:tc>
              </a:tr>
              <a:tr h="246375">
                <a:tc>
                  <a:txBody>
                    <a:bodyPr/>
                    <a:lstStyle/>
                    <a:p>
                      <a:pPr indent="0" lvl="0" marL="0" rtl="0" algn="ctr">
                        <a:spcBef>
                          <a:spcPts val="0"/>
                        </a:spcBef>
                        <a:spcAft>
                          <a:spcPts val="0"/>
                        </a:spcAft>
                        <a:buNone/>
                      </a:pPr>
                      <a:r>
                        <a:rPr lang="pt-BR" sz="1200"/>
                        <a:t>&amp;</a:t>
                      </a:r>
                      <a:endParaRPr sz="1200"/>
                    </a:p>
                  </a:txBody>
                  <a:tcPr marT="0" marB="0" marR="0" marL="0"/>
                </a:tc>
                <a:tc>
                  <a:txBody>
                    <a:bodyPr/>
                    <a:lstStyle/>
                    <a:p>
                      <a:pPr indent="0" lvl="0" marL="0" rtl="0" algn="ctr">
                        <a:spcBef>
                          <a:spcPts val="0"/>
                        </a:spcBef>
                        <a:spcAft>
                          <a:spcPts val="0"/>
                        </a:spcAft>
                        <a:buNone/>
                      </a:pPr>
                      <a:r>
                        <a:rPr lang="pt-BR" sz="1200"/>
                        <a:t>ampersand</a:t>
                      </a:r>
                      <a:endParaRPr sz="1200"/>
                    </a:p>
                  </a:txBody>
                  <a:tcPr marT="0" marB="0" marR="0" marL="0"/>
                </a:tc>
                <a:tc>
                  <a:txBody>
                    <a:bodyPr/>
                    <a:lstStyle/>
                    <a:p>
                      <a:pPr indent="0" lvl="0" marL="0" rtl="0" algn="ctr">
                        <a:spcBef>
                          <a:spcPts val="0"/>
                        </a:spcBef>
                        <a:spcAft>
                          <a:spcPts val="0"/>
                        </a:spcAft>
                        <a:buNone/>
                      </a:pPr>
                      <a:r>
                        <a:rPr lang="pt-BR" sz="1200"/>
                        <a:t>&amp;amp;</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aspas duplas</a:t>
                      </a:r>
                      <a:endParaRPr sz="1200"/>
                    </a:p>
                  </a:txBody>
                  <a:tcPr marT="0" marB="0" marR="0" marL="0"/>
                </a:tc>
                <a:tc>
                  <a:txBody>
                    <a:bodyPr/>
                    <a:lstStyle/>
                    <a:p>
                      <a:pPr indent="0" lvl="0" marL="0" rtl="0" algn="ctr">
                        <a:spcBef>
                          <a:spcPts val="0"/>
                        </a:spcBef>
                        <a:spcAft>
                          <a:spcPts val="0"/>
                        </a:spcAft>
                        <a:buNone/>
                      </a:pPr>
                      <a:r>
                        <a:rPr lang="pt-BR" sz="1200"/>
                        <a:t>&amp;quot;</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aspas única</a:t>
                      </a:r>
                      <a:endParaRPr sz="1200"/>
                    </a:p>
                  </a:txBody>
                  <a:tcPr marT="0" marB="0" marR="0" marL="0"/>
                </a:tc>
                <a:tc>
                  <a:txBody>
                    <a:bodyPr/>
                    <a:lstStyle/>
                    <a:p>
                      <a:pPr indent="0" lvl="0" marL="0" rtl="0" algn="ctr">
                        <a:spcBef>
                          <a:spcPts val="0"/>
                        </a:spcBef>
                        <a:spcAft>
                          <a:spcPts val="0"/>
                        </a:spcAft>
                        <a:buNone/>
                      </a:pPr>
                      <a:r>
                        <a:rPr lang="pt-BR" sz="1200"/>
                        <a:t>&amp;apos;</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centavo (dólar)</a:t>
                      </a:r>
                      <a:endParaRPr sz="1200"/>
                    </a:p>
                  </a:txBody>
                  <a:tcPr marT="0" marB="0" marR="0" marL="0"/>
                </a:tc>
                <a:tc>
                  <a:txBody>
                    <a:bodyPr/>
                    <a:lstStyle/>
                    <a:p>
                      <a:pPr indent="0" lvl="0" marL="0" rtl="0" algn="ctr">
                        <a:spcBef>
                          <a:spcPts val="0"/>
                        </a:spcBef>
                        <a:spcAft>
                          <a:spcPts val="0"/>
                        </a:spcAft>
                        <a:buNone/>
                      </a:pPr>
                      <a:r>
                        <a:rPr lang="pt-BR" sz="1200"/>
                        <a:t>&amp;cent;</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peso</a:t>
                      </a:r>
                      <a:endParaRPr sz="1200"/>
                    </a:p>
                  </a:txBody>
                  <a:tcPr marT="0" marB="0" marR="0" marL="0"/>
                </a:tc>
                <a:tc>
                  <a:txBody>
                    <a:bodyPr/>
                    <a:lstStyle/>
                    <a:p>
                      <a:pPr indent="0" lvl="0" marL="0" rtl="0" algn="ctr">
                        <a:spcBef>
                          <a:spcPts val="0"/>
                        </a:spcBef>
                        <a:spcAft>
                          <a:spcPts val="0"/>
                        </a:spcAft>
                        <a:buNone/>
                      </a:pPr>
                      <a:r>
                        <a:rPr lang="pt-BR" sz="1200"/>
                        <a:t>&amp;pound;</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yen</a:t>
                      </a:r>
                      <a:endParaRPr sz="1200"/>
                    </a:p>
                  </a:txBody>
                  <a:tcPr marT="0" marB="0" marR="0" marL="0"/>
                </a:tc>
                <a:tc>
                  <a:txBody>
                    <a:bodyPr/>
                    <a:lstStyle/>
                    <a:p>
                      <a:pPr indent="0" lvl="0" marL="0" rtl="0" algn="ctr">
                        <a:spcBef>
                          <a:spcPts val="0"/>
                        </a:spcBef>
                        <a:spcAft>
                          <a:spcPts val="0"/>
                        </a:spcAft>
                        <a:buNone/>
                      </a:pPr>
                      <a:r>
                        <a:rPr lang="pt-BR" sz="1200"/>
                        <a:t>&amp;yen;</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euro</a:t>
                      </a:r>
                      <a:endParaRPr sz="1200"/>
                    </a:p>
                  </a:txBody>
                  <a:tcPr marT="0" marB="0" marR="0" marL="0"/>
                </a:tc>
                <a:tc>
                  <a:txBody>
                    <a:bodyPr/>
                    <a:lstStyle/>
                    <a:p>
                      <a:pPr indent="0" lvl="0" marL="0" rtl="0" algn="ctr">
                        <a:spcBef>
                          <a:spcPts val="0"/>
                        </a:spcBef>
                        <a:spcAft>
                          <a:spcPts val="0"/>
                        </a:spcAft>
                        <a:buNone/>
                      </a:pPr>
                      <a:r>
                        <a:rPr lang="pt-BR" sz="1200"/>
                        <a:t>&amp;euro;</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copyright</a:t>
                      </a:r>
                      <a:endParaRPr sz="1200"/>
                    </a:p>
                  </a:txBody>
                  <a:tcPr marT="0" marB="0" marR="0" marL="0"/>
                </a:tc>
                <a:tc>
                  <a:txBody>
                    <a:bodyPr/>
                    <a:lstStyle/>
                    <a:p>
                      <a:pPr indent="0" lvl="0" marL="0" rtl="0" algn="ctr">
                        <a:spcBef>
                          <a:spcPts val="0"/>
                        </a:spcBef>
                        <a:spcAft>
                          <a:spcPts val="0"/>
                        </a:spcAft>
                        <a:buNone/>
                      </a:pPr>
                      <a:r>
                        <a:rPr lang="pt-BR" sz="1200"/>
                        <a:t>&amp;copy;</a:t>
                      </a:r>
                      <a:endParaRPr sz="1200"/>
                    </a:p>
                  </a:txBody>
                  <a:tcPr marT="0" marB="0" marR="0" marL="0"/>
                </a:tc>
              </a:tr>
              <a:tr h="246375">
                <a:tc>
                  <a:txBody>
                    <a:bodyPr/>
                    <a:lstStyle/>
                    <a:p>
                      <a:pPr indent="0" lvl="0" marL="0" rtl="0" algn="ctr">
                        <a:spcBef>
                          <a:spcPts val="0"/>
                        </a:spcBef>
                        <a:spcAft>
                          <a:spcPts val="0"/>
                        </a:spcAft>
                        <a:buNone/>
                      </a:pPr>
                      <a:r>
                        <a:rPr lang="pt-BR" sz="1200"/>
                        <a:t>®</a:t>
                      </a:r>
                      <a:endParaRPr sz="1200"/>
                    </a:p>
                  </a:txBody>
                  <a:tcPr marT="0" marB="0" marR="0" marL="0"/>
                </a:tc>
                <a:tc>
                  <a:txBody>
                    <a:bodyPr/>
                    <a:lstStyle/>
                    <a:p>
                      <a:pPr indent="0" lvl="0" marL="0" rtl="0" algn="ctr">
                        <a:spcBef>
                          <a:spcPts val="0"/>
                        </a:spcBef>
                        <a:spcAft>
                          <a:spcPts val="0"/>
                        </a:spcAft>
                        <a:buNone/>
                      </a:pPr>
                      <a:r>
                        <a:rPr lang="pt-BR" sz="1200"/>
                        <a:t>marca registrada</a:t>
                      </a:r>
                      <a:endParaRPr sz="1200"/>
                    </a:p>
                  </a:txBody>
                  <a:tcPr marT="0" marB="0" marR="0" marL="0"/>
                </a:tc>
                <a:tc>
                  <a:txBody>
                    <a:bodyPr/>
                    <a:lstStyle/>
                    <a:p>
                      <a:pPr indent="0" lvl="0" marL="0" rtl="0" algn="ctr">
                        <a:spcBef>
                          <a:spcPts val="0"/>
                        </a:spcBef>
                        <a:spcAft>
                          <a:spcPts val="0"/>
                        </a:spcAft>
                        <a:buNone/>
                      </a:pPr>
                      <a:r>
                        <a:rPr lang="pt-BR" sz="1200"/>
                        <a:t>&amp;reg;</a:t>
                      </a:r>
                      <a:endParaRPr sz="1200"/>
                    </a:p>
                  </a:txBody>
                  <a:tcPr marT="0" marB="0" marR="0" marL="0"/>
                </a:tc>
              </a:tr>
            </a:tbl>
          </a:graphicData>
        </a:graphic>
      </p:graphicFrame>
      <p:sp>
        <p:nvSpPr>
          <p:cNvPr id="451" name="Google Shape;451;p28"/>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5" name="Shape 75"/>
        <p:cNvGrpSpPr/>
        <p:nvPr/>
      </p:nvGrpSpPr>
      <p:grpSpPr>
        <a:xfrm>
          <a:off x="0" y="0"/>
          <a:ext cx="0" cy="0"/>
          <a:chOff x="0" y="0"/>
          <a:chExt cx="0" cy="0"/>
        </a:xfrm>
      </p:grpSpPr>
      <p:sp>
        <p:nvSpPr>
          <p:cNvPr id="76" name="Google Shape;76;p11"/>
          <p:cNvSpPr txBox="1"/>
          <p:nvPr/>
        </p:nvSpPr>
        <p:spPr>
          <a:xfrm>
            <a:off x="671825" y="1021625"/>
            <a:ext cx="4868700" cy="53394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chemeClr val="dk1"/>
              </a:buClr>
              <a:buSzPts val="1500"/>
              <a:buFont typeface="Arial"/>
              <a:buNone/>
            </a:pPr>
            <a:r>
              <a:rPr b="1" i="0" lang="pt-BR" sz="3500" u="none" cap="none" strike="noStrike">
                <a:solidFill>
                  <a:srgbClr val="FF6002"/>
                </a:solidFill>
                <a:latin typeface="Barlow Condensed"/>
                <a:ea typeface="Barlow Condensed"/>
                <a:cs typeface="Barlow Condensed"/>
                <a:sym typeface="Barlow Condensed"/>
              </a:rPr>
              <a:t>Olá</a:t>
            </a:r>
            <a:endParaRPr b="1" i="0" sz="3500" u="none" cap="none" strike="noStrike">
              <a:solidFill>
                <a:srgbClr val="FF6002"/>
              </a:solidFill>
              <a:latin typeface="Barlow Condensed"/>
              <a:ea typeface="Barlow Condensed"/>
              <a:cs typeface="Barlow Condensed"/>
              <a:sym typeface="Barlow Condensed"/>
            </a:endParaRPr>
          </a:p>
          <a:p>
            <a:pPr indent="0" lvl="0" marL="0" marR="0" rtl="0" algn="l">
              <a:lnSpc>
                <a:spcPct val="115000"/>
              </a:lnSpc>
              <a:spcBef>
                <a:spcPts val="0"/>
              </a:spcBef>
              <a:spcAft>
                <a:spcPts val="0"/>
              </a:spcAft>
              <a:buClr>
                <a:schemeClr val="dk1"/>
              </a:buClr>
              <a:buSzPts val="1100"/>
              <a:buFont typeface="Arial"/>
              <a:buNone/>
            </a:pPr>
            <a:r>
              <a:t/>
            </a:r>
            <a:endParaRPr b="1" i="0" sz="1500" u="none" cap="none" strike="noStrike">
              <a:solidFill>
                <a:srgbClr val="252525"/>
              </a:solidFill>
              <a:latin typeface="Barlow"/>
              <a:ea typeface="Barlow"/>
              <a:cs typeface="Barlow"/>
              <a:sym typeface="Barlow"/>
            </a:endParaRPr>
          </a:p>
          <a:p>
            <a:pPr indent="0" lvl="0" marL="0" marR="0" rtl="0" algn="l">
              <a:lnSpc>
                <a:spcPct val="115000"/>
              </a:lnSpc>
              <a:spcBef>
                <a:spcPts val="0"/>
              </a:spcBef>
              <a:spcAft>
                <a:spcPts val="0"/>
              </a:spcAft>
              <a:buClr>
                <a:schemeClr val="dk1"/>
              </a:buClr>
              <a:buSzPts val="1100"/>
              <a:buFont typeface="Arial"/>
              <a:buNone/>
            </a:pPr>
            <a:r>
              <a:rPr b="1" i="0" lang="pt-BR" sz="2500" u="none" cap="none" strike="noStrike">
                <a:solidFill>
                  <a:srgbClr val="212529"/>
                </a:solidFill>
                <a:latin typeface="Barlow Semi Condensed"/>
                <a:ea typeface="Barlow Semi Condensed"/>
                <a:cs typeface="Barlow Semi Condensed"/>
                <a:sym typeface="Barlow Semi Condensed"/>
              </a:rPr>
              <a:t>Eu sou </a:t>
            </a:r>
            <a:r>
              <a:rPr b="1" lang="pt-BR" sz="2500">
                <a:solidFill>
                  <a:srgbClr val="212529"/>
                </a:solidFill>
                <a:latin typeface="Barlow Semi Condensed"/>
                <a:ea typeface="Barlow Semi Condensed"/>
                <a:cs typeface="Barlow Semi Condensed"/>
                <a:sym typeface="Barlow Semi Condensed"/>
              </a:rPr>
              <a:t>Djonathas Cardoso</a:t>
            </a:r>
            <a:endParaRPr b="1" i="0" sz="2500" u="none" cap="none" strike="noStrike">
              <a:solidFill>
                <a:srgbClr val="212529"/>
              </a:solidFill>
              <a:latin typeface="Barlow Semi Condensed"/>
              <a:ea typeface="Barlow Semi Condensed"/>
              <a:cs typeface="Barlow Semi Condensed"/>
              <a:sym typeface="Barlow Semi Condensed"/>
            </a:endParaRPr>
          </a:p>
          <a:p>
            <a:pPr indent="0" lvl="0" marL="0" marR="0" rtl="0" algn="l">
              <a:lnSpc>
                <a:spcPct val="115000"/>
              </a:lnSpc>
              <a:spcBef>
                <a:spcPts val="0"/>
              </a:spcBef>
              <a:spcAft>
                <a:spcPts val="0"/>
              </a:spcAft>
              <a:buClr>
                <a:schemeClr val="dk1"/>
              </a:buClr>
              <a:buSzPts val="1100"/>
              <a:buFont typeface="Arial"/>
              <a:buNone/>
            </a:pPr>
            <a:r>
              <a:t/>
            </a:r>
            <a:endParaRPr b="0" i="0" sz="2300" u="none" cap="none" strike="noStrike">
              <a:solidFill>
                <a:srgbClr val="212529"/>
              </a:solidFill>
              <a:latin typeface="Barlow"/>
              <a:ea typeface="Barlow"/>
              <a:cs typeface="Barlow"/>
              <a:sym typeface="Barlow"/>
            </a:endParaRPr>
          </a:p>
          <a:p>
            <a:pPr indent="0" lvl="0" marL="0" marR="0" rtl="0" algn="l">
              <a:lnSpc>
                <a:spcPct val="115000"/>
              </a:lnSpc>
              <a:spcBef>
                <a:spcPts val="0"/>
              </a:spcBef>
              <a:spcAft>
                <a:spcPts val="0"/>
              </a:spcAft>
              <a:buClr>
                <a:schemeClr val="dk1"/>
              </a:buClr>
              <a:buSzPts val="1100"/>
              <a:buFont typeface="Arial"/>
              <a:buNone/>
            </a:pPr>
            <a:r>
              <a:rPr lang="pt-BR" sz="2000">
                <a:solidFill>
                  <a:srgbClr val="212529"/>
                </a:solidFill>
                <a:latin typeface="Barlow"/>
                <a:ea typeface="Barlow"/>
                <a:cs typeface="Barlow"/>
                <a:sym typeface="Barlow"/>
              </a:rPr>
              <a:t>Sou graduado em Sistemas de Informação pelo CEULP/ULBRA e pós-graduado em Desenvolvimento Mobile pela UniCatólica. </a:t>
            </a:r>
            <a:endParaRPr sz="2000">
              <a:solidFill>
                <a:srgbClr val="212529"/>
              </a:solidFill>
              <a:latin typeface="Barlow"/>
              <a:ea typeface="Barlow"/>
              <a:cs typeface="Barlow"/>
              <a:sym typeface="Barlow"/>
            </a:endParaRPr>
          </a:p>
          <a:p>
            <a:pPr indent="0" lvl="0" marL="0" marR="0" rtl="0" algn="l">
              <a:lnSpc>
                <a:spcPct val="115000"/>
              </a:lnSpc>
              <a:spcBef>
                <a:spcPts val="0"/>
              </a:spcBef>
              <a:spcAft>
                <a:spcPts val="0"/>
              </a:spcAft>
              <a:buClr>
                <a:schemeClr val="dk1"/>
              </a:buClr>
              <a:buSzPts val="1100"/>
              <a:buFont typeface="Arial"/>
              <a:buNone/>
            </a:pPr>
            <a:r>
              <a:t/>
            </a:r>
            <a:endParaRPr sz="2000">
              <a:solidFill>
                <a:srgbClr val="212529"/>
              </a:solidFill>
              <a:latin typeface="Barlow"/>
              <a:ea typeface="Barlow"/>
              <a:cs typeface="Barlow"/>
              <a:sym typeface="Barlow"/>
            </a:endParaRPr>
          </a:p>
          <a:p>
            <a:pPr indent="0" lvl="0" marL="0" marR="0" rtl="0" algn="l">
              <a:lnSpc>
                <a:spcPct val="115000"/>
              </a:lnSpc>
              <a:spcBef>
                <a:spcPts val="0"/>
              </a:spcBef>
              <a:spcAft>
                <a:spcPts val="0"/>
              </a:spcAft>
              <a:buClr>
                <a:schemeClr val="dk1"/>
              </a:buClr>
              <a:buSzPts val="1100"/>
              <a:buFont typeface="Arial"/>
              <a:buNone/>
            </a:pPr>
            <a:r>
              <a:rPr lang="pt-BR" sz="2000">
                <a:solidFill>
                  <a:srgbClr val="212529"/>
                </a:solidFill>
                <a:latin typeface="Barlow"/>
                <a:ea typeface="Barlow"/>
                <a:cs typeface="Barlow"/>
                <a:sym typeface="Barlow"/>
              </a:rPr>
              <a:t>Tenho 13 anos de experiência profissional na área de desenvolvimento, sendo 7 anos atuando como Engenheiro de Software no CESAR.</a:t>
            </a:r>
            <a:endParaRPr b="0" i="0" sz="2000" u="none" cap="none" strike="noStrike">
              <a:solidFill>
                <a:srgbClr val="212529"/>
              </a:solidFill>
              <a:latin typeface="Barlow"/>
              <a:ea typeface="Barlow"/>
              <a:cs typeface="Barlow"/>
              <a:sym typeface="Barlow"/>
            </a:endParaRPr>
          </a:p>
          <a:p>
            <a:pPr indent="0" lvl="0" marL="0" marR="0" rtl="0" algn="l">
              <a:lnSpc>
                <a:spcPct val="120000"/>
              </a:lnSpc>
              <a:spcBef>
                <a:spcPts val="1000"/>
              </a:spcBef>
              <a:spcAft>
                <a:spcPts val="1000"/>
              </a:spcAft>
              <a:buClr>
                <a:srgbClr val="000000"/>
              </a:buClr>
              <a:buSzPts val="1500"/>
              <a:buFont typeface="Arial"/>
              <a:buNone/>
            </a:pPr>
            <a:r>
              <a:t/>
            </a:r>
            <a:endParaRPr b="0" i="0" sz="1500" u="none" cap="none" strike="noStrike">
              <a:solidFill>
                <a:schemeClr val="lt1"/>
              </a:solidFill>
              <a:latin typeface="Barlow Medium"/>
              <a:ea typeface="Barlow Medium"/>
              <a:cs typeface="Barlow Medium"/>
              <a:sym typeface="Barlow Medium"/>
            </a:endParaRPr>
          </a:p>
        </p:txBody>
      </p:sp>
      <p:pic>
        <p:nvPicPr>
          <p:cNvPr id="77" name="Google Shape;77;p11"/>
          <p:cNvPicPr preferRelativeResize="0"/>
          <p:nvPr/>
        </p:nvPicPr>
        <p:blipFill rotWithShape="1">
          <a:blip r:embed="rId3">
            <a:alphaModFix/>
          </a:blip>
          <a:srcRect b="0" l="8602" r="8602" t="0"/>
          <a:stretch/>
        </p:blipFill>
        <p:spPr>
          <a:xfrm>
            <a:off x="6829375" y="933450"/>
            <a:ext cx="4911300" cy="5931900"/>
          </a:xfrm>
          <a:prstGeom prst="round2SameRect">
            <a:avLst>
              <a:gd fmla="val 50000" name="adj1"/>
              <a:gd fmla="val 0" name="adj2"/>
            </a:avLst>
          </a:prstGeom>
          <a:noFill/>
          <a:ln>
            <a:noFill/>
          </a:ln>
        </p:spPr>
      </p:pic>
      <p:sp>
        <p:nvSpPr>
          <p:cNvPr id="78" name="Google Shape;78;p11"/>
          <p:cNvSpPr/>
          <p:nvPr/>
        </p:nvSpPr>
        <p:spPr>
          <a:xfrm flipH="1" rot="-2700000">
            <a:off x="6986150" y="1334881"/>
            <a:ext cx="1105657" cy="1105657"/>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9" name="Google Shape;79;p11"/>
          <p:cNvSpPr/>
          <p:nvPr/>
        </p:nvSpPr>
        <p:spPr>
          <a:xfrm rot="5400000">
            <a:off x="6987623" y="-585852"/>
            <a:ext cx="1116342" cy="22328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80" name="Google Shape;80;p11"/>
          <p:cNvPicPr preferRelativeResize="0"/>
          <p:nvPr/>
        </p:nvPicPr>
        <p:blipFill rotWithShape="1">
          <a:blip r:embed="rId4">
            <a:alphaModFix/>
          </a:blip>
          <a:srcRect b="0" l="0" r="0" t="0"/>
          <a:stretch/>
        </p:blipFill>
        <p:spPr>
          <a:xfrm>
            <a:off x="11562900" y="156450"/>
            <a:ext cx="396500" cy="353150"/>
          </a:xfrm>
          <a:prstGeom prst="rect">
            <a:avLst/>
          </a:prstGeom>
          <a:noFill/>
          <a:ln>
            <a:noFill/>
          </a:ln>
        </p:spPr>
      </p:pic>
      <p:grpSp>
        <p:nvGrpSpPr>
          <p:cNvPr id="81" name="Google Shape;81;p11"/>
          <p:cNvGrpSpPr/>
          <p:nvPr/>
        </p:nvGrpSpPr>
        <p:grpSpPr>
          <a:xfrm>
            <a:off x="8735250" y="158012"/>
            <a:ext cx="3224150" cy="353150"/>
            <a:chOff x="8735250" y="158012"/>
            <a:chExt cx="3224150" cy="353150"/>
          </a:xfrm>
        </p:grpSpPr>
        <p:sp>
          <p:nvSpPr>
            <p:cNvPr id="82" name="Google Shape;82;p1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3" name="Google Shape;83;p11"/>
            <p:cNvPicPr preferRelativeResize="0"/>
            <p:nvPr/>
          </p:nvPicPr>
          <p:blipFill rotWithShape="1">
            <a:blip r:embed="rId5">
              <a:alphaModFix/>
            </a:blip>
            <a:srcRect b="0" l="0" r="0" t="0"/>
            <a:stretch/>
          </p:blipFill>
          <p:spPr>
            <a:xfrm>
              <a:off x="11562904" y="158012"/>
              <a:ext cx="396496" cy="353150"/>
            </a:xfrm>
            <a:prstGeom prst="rect">
              <a:avLst/>
            </a:prstGeom>
            <a:noFill/>
            <a:ln>
              <a:noFill/>
            </a:ln>
          </p:spPr>
        </p:pic>
      </p:grpSp>
      <p:pic>
        <p:nvPicPr>
          <p:cNvPr id="84" name="Google Shape;84;p11"/>
          <p:cNvPicPr preferRelativeResize="0"/>
          <p:nvPr/>
        </p:nvPicPr>
        <p:blipFill>
          <a:blip r:embed="rId6">
            <a:alphaModFix/>
          </a:blip>
          <a:stretch>
            <a:fillRect/>
          </a:stretch>
        </p:blipFill>
        <p:spPr>
          <a:xfrm>
            <a:off x="10470975" y="5144325"/>
            <a:ext cx="1721025" cy="17210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6" name="Shape 456"/>
        <p:cNvGrpSpPr/>
        <p:nvPr/>
      </p:nvGrpSpPr>
      <p:grpSpPr>
        <a:xfrm>
          <a:off x="0" y="0"/>
          <a:ext cx="0" cy="0"/>
          <a:chOff x="0" y="0"/>
          <a:chExt cx="0" cy="0"/>
        </a:xfrm>
      </p:grpSpPr>
      <p:sp>
        <p:nvSpPr>
          <p:cNvPr id="457" name="Google Shape;457;p29"/>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documento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458" name="Google Shape;458;p29"/>
          <p:cNvGrpSpPr/>
          <p:nvPr/>
        </p:nvGrpSpPr>
        <p:grpSpPr>
          <a:xfrm>
            <a:off x="8735250" y="158012"/>
            <a:ext cx="3224150" cy="353150"/>
            <a:chOff x="8735250" y="158012"/>
            <a:chExt cx="3224150" cy="353150"/>
          </a:xfrm>
        </p:grpSpPr>
        <p:sp>
          <p:nvSpPr>
            <p:cNvPr id="459" name="Google Shape;459;p2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60" name="Google Shape;460;p2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61" name="Google Shape;461;p29"/>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62" name="Google Shape;462;p29"/>
          <p:cNvGrpSpPr/>
          <p:nvPr/>
        </p:nvGrpSpPr>
        <p:grpSpPr>
          <a:xfrm>
            <a:off x="395273" y="2687960"/>
            <a:ext cx="1205392" cy="1221490"/>
            <a:chOff x="357861" y="5314203"/>
            <a:chExt cx="1055787" cy="1069887"/>
          </a:xfrm>
        </p:grpSpPr>
        <p:sp>
          <p:nvSpPr>
            <p:cNvPr id="463" name="Google Shape;463;p29"/>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4" name="Google Shape;464;p29"/>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65" name="Google Shape;465;p29"/>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66" name="Google Shape;466;p29"/>
          <p:cNvSpPr txBox="1"/>
          <p:nvPr/>
        </p:nvSpPr>
        <p:spPr>
          <a:xfrm>
            <a:off x="7205178" y="2946914"/>
            <a:ext cx="3789300" cy="157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1300">
                <a:solidFill>
                  <a:srgbClr val="484848"/>
                </a:solidFill>
                <a:highlight>
                  <a:srgbClr val="FFFFFF"/>
                </a:highlight>
                <a:latin typeface="Barlow"/>
                <a:ea typeface="Barlow"/>
                <a:cs typeface="Barlow"/>
                <a:sym typeface="Barlow"/>
              </a:rPr>
              <a:t>HTML é organizado em uma estrutura de árvore genealógica. </a:t>
            </a:r>
            <a:endParaRPr sz="1300">
              <a:solidFill>
                <a:srgbClr val="484848"/>
              </a:solidFill>
              <a:highlight>
                <a:srgbClr val="FFFFFF"/>
              </a:highlight>
              <a:latin typeface="Barlow"/>
              <a:ea typeface="Barlow"/>
              <a:cs typeface="Barlow"/>
              <a:sym typeface="Barlow"/>
            </a:endParaRPr>
          </a:p>
          <a:p>
            <a:pPr indent="0" lvl="0" marL="0" rtl="0" algn="l">
              <a:spcBef>
                <a:spcPts val="0"/>
              </a:spcBef>
              <a:spcAft>
                <a:spcPts val="0"/>
              </a:spcAft>
              <a:buNone/>
            </a:pPr>
            <a:r>
              <a:t/>
            </a:r>
            <a:endParaRPr sz="1300">
              <a:solidFill>
                <a:srgbClr val="484848"/>
              </a:solidFill>
              <a:highlight>
                <a:srgbClr val="FFFFFF"/>
              </a:highlight>
              <a:latin typeface="Barlow"/>
              <a:ea typeface="Barlow"/>
              <a:cs typeface="Barlow"/>
              <a:sym typeface="Barlow"/>
            </a:endParaRPr>
          </a:p>
          <a:p>
            <a:pPr indent="0" lvl="0" marL="0" rtl="0" algn="l">
              <a:spcBef>
                <a:spcPts val="0"/>
              </a:spcBef>
              <a:spcAft>
                <a:spcPts val="0"/>
              </a:spcAft>
              <a:buNone/>
            </a:pPr>
            <a:r>
              <a:rPr lang="pt-BR" sz="1300">
                <a:solidFill>
                  <a:srgbClr val="484848"/>
                </a:solidFill>
                <a:highlight>
                  <a:srgbClr val="FFFFFF"/>
                </a:highlight>
                <a:latin typeface="Barlow"/>
                <a:ea typeface="Barlow"/>
                <a:cs typeface="Barlow"/>
                <a:sym typeface="Barlow"/>
              </a:rPr>
              <a:t>Os elementos HTML podem ter pais, avós, irmãos, filhos, netos, etc.</a:t>
            </a:r>
            <a:endParaRPr sz="1300">
              <a:solidFill>
                <a:srgbClr val="4D5156"/>
              </a:solidFill>
              <a:highlight>
                <a:srgbClr val="FFFFFF"/>
              </a:highlight>
              <a:latin typeface="Barlow"/>
              <a:ea typeface="Barlow"/>
              <a:cs typeface="Barlow"/>
              <a:sym typeface="Barlow"/>
            </a:endParaRPr>
          </a:p>
        </p:txBody>
      </p:sp>
      <p:grpSp>
        <p:nvGrpSpPr>
          <p:cNvPr id="467" name="Google Shape;467;p29"/>
          <p:cNvGrpSpPr/>
          <p:nvPr/>
        </p:nvGrpSpPr>
        <p:grpSpPr>
          <a:xfrm>
            <a:off x="2362675" y="2031025"/>
            <a:ext cx="4662408" cy="3654300"/>
            <a:chOff x="2362675" y="2031025"/>
            <a:chExt cx="4662408" cy="3654300"/>
          </a:xfrm>
        </p:grpSpPr>
        <p:sp>
          <p:nvSpPr>
            <p:cNvPr id="468" name="Google Shape;468;p29"/>
            <p:cNvSpPr/>
            <p:nvPr/>
          </p:nvSpPr>
          <p:spPr>
            <a:xfrm>
              <a:off x="2362675" y="2031025"/>
              <a:ext cx="4447200" cy="3654300"/>
            </a:xfrm>
            <a:prstGeom prst="rect">
              <a:avLst/>
            </a:prstGeom>
            <a:solidFill>
              <a:srgbClr val="EAE5EB"/>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sp>
          <p:nvSpPr>
            <p:cNvPr id="469" name="Google Shape;469;p29"/>
            <p:cNvSpPr txBox="1"/>
            <p:nvPr/>
          </p:nvSpPr>
          <p:spPr>
            <a:xfrm>
              <a:off x="2416800" y="5226545"/>
              <a:ext cx="1322400" cy="2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Página</a:t>
              </a:r>
              <a:endParaRPr sz="900">
                <a:latin typeface="Courier New"/>
                <a:ea typeface="Courier New"/>
                <a:cs typeface="Courier New"/>
                <a:sym typeface="Courier New"/>
              </a:endParaRPr>
            </a:p>
          </p:txBody>
        </p:sp>
        <p:sp>
          <p:nvSpPr>
            <p:cNvPr id="470" name="Google Shape;470;p29"/>
            <p:cNvSpPr txBox="1"/>
            <p:nvPr/>
          </p:nvSpPr>
          <p:spPr>
            <a:xfrm>
              <a:off x="2463189" y="2133248"/>
              <a:ext cx="4269600" cy="879000"/>
            </a:xfrm>
            <a:prstGeom prst="rect">
              <a:avLst/>
            </a:prstGeom>
            <a:solidFill>
              <a:srgbClr val="D9EAD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solidFill>
                  <a:srgbClr val="FFFFFF"/>
                </a:solidFill>
                <a:latin typeface="Courier New"/>
                <a:ea typeface="Courier New"/>
                <a:cs typeface="Courier New"/>
                <a:sym typeface="Courier New"/>
              </a:endParaRPr>
            </a:p>
          </p:txBody>
        </p:sp>
        <p:sp>
          <p:nvSpPr>
            <p:cNvPr id="471" name="Google Shape;471;p29"/>
            <p:cNvSpPr/>
            <p:nvPr/>
          </p:nvSpPr>
          <p:spPr>
            <a:xfrm>
              <a:off x="2602450" y="2494625"/>
              <a:ext cx="3988500" cy="400800"/>
            </a:xfrm>
            <a:prstGeom prst="rect">
              <a:avLst/>
            </a:prstGeom>
            <a:no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9"/>
            <p:cNvSpPr/>
            <p:nvPr/>
          </p:nvSpPr>
          <p:spPr>
            <a:xfrm>
              <a:off x="2703058" y="2563663"/>
              <a:ext cx="2784300" cy="224400"/>
            </a:xfrm>
            <a:prstGeom prst="rect">
              <a:avLst/>
            </a:prstGeom>
            <a:solidFill>
              <a:srgbClr val="FCE5CD"/>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p:nvPr/>
          </p:nvSpPr>
          <p:spPr>
            <a:xfrm>
              <a:off x="2486430" y="3143157"/>
              <a:ext cx="4234800" cy="2083500"/>
            </a:xfrm>
            <a:prstGeom prst="rect">
              <a:avLst/>
            </a:prstGeom>
            <a:solidFill>
              <a:srgbClr val="C9DAF8"/>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9"/>
            <p:cNvSpPr txBox="1"/>
            <p:nvPr/>
          </p:nvSpPr>
          <p:spPr>
            <a:xfrm>
              <a:off x="5660953" y="4779025"/>
              <a:ext cx="10173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Elemento D</a:t>
              </a:r>
              <a:endParaRPr sz="900">
                <a:latin typeface="Courier New"/>
                <a:ea typeface="Courier New"/>
                <a:cs typeface="Courier New"/>
                <a:sym typeface="Courier New"/>
              </a:endParaRPr>
            </a:p>
          </p:txBody>
        </p:sp>
        <p:sp>
          <p:nvSpPr>
            <p:cNvPr id="475" name="Google Shape;475;p29"/>
            <p:cNvSpPr txBox="1"/>
            <p:nvPr/>
          </p:nvSpPr>
          <p:spPr>
            <a:xfrm>
              <a:off x="2703058" y="2496811"/>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solidFill>
                    <a:schemeClr val="dk1"/>
                  </a:solidFill>
                  <a:latin typeface="Courier New"/>
                  <a:ea typeface="Courier New"/>
                  <a:cs typeface="Courier New"/>
                  <a:sym typeface="Courier New"/>
                </a:rPr>
                <a:t>Elemento B</a:t>
              </a:r>
              <a:endParaRPr sz="1100">
                <a:solidFill>
                  <a:schemeClr val="dk1"/>
                </a:solidFill>
              </a:endParaRPr>
            </a:p>
          </p:txBody>
        </p:sp>
        <p:sp>
          <p:nvSpPr>
            <p:cNvPr id="476" name="Google Shape;476;p29"/>
            <p:cNvSpPr txBox="1"/>
            <p:nvPr/>
          </p:nvSpPr>
          <p:spPr>
            <a:xfrm>
              <a:off x="2602458" y="2205466"/>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latin typeface="Courier New"/>
                  <a:ea typeface="Courier New"/>
                  <a:cs typeface="Courier New"/>
                  <a:sym typeface="Courier New"/>
                </a:rPr>
                <a:t>Elemento A</a:t>
              </a:r>
              <a:endParaRPr sz="1100"/>
            </a:p>
          </p:txBody>
        </p:sp>
        <p:sp>
          <p:nvSpPr>
            <p:cNvPr id="477" name="Google Shape;477;p29"/>
            <p:cNvSpPr/>
            <p:nvPr/>
          </p:nvSpPr>
          <p:spPr>
            <a:xfrm>
              <a:off x="5556265" y="2563700"/>
              <a:ext cx="915900" cy="224400"/>
            </a:xfrm>
            <a:prstGeom prst="rect">
              <a:avLst/>
            </a:prstGeom>
            <a:solidFill>
              <a:srgbClr val="DD3805"/>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9"/>
            <p:cNvSpPr txBox="1"/>
            <p:nvPr/>
          </p:nvSpPr>
          <p:spPr>
            <a:xfrm>
              <a:off x="5556283" y="2521261"/>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solidFill>
                    <a:schemeClr val="dk1"/>
                  </a:solidFill>
                  <a:latin typeface="Courier New"/>
                  <a:ea typeface="Courier New"/>
                  <a:cs typeface="Courier New"/>
                  <a:sym typeface="Courier New"/>
                </a:rPr>
                <a:t>Elemento C</a:t>
              </a:r>
              <a:endParaRPr sz="1100">
                <a:solidFill>
                  <a:schemeClr val="dk1"/>
                </a:solidFill>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83" name="Shape 483"/>
        <p:cNvGrpSpPr/>
        <p:nvPr/>
      </p:nvGrpSpPr>
      <p:grpSpPr>
        <a:xfrm>
          <a:off x="0" y="0"/>
          <a:ext cx="0" cy="0"/>
          <a:chOff x="0" y="0"/>
          <a:chExt cx="0" cy="0"/>
        </a:xfrm>
      </p:grpSpPr>
      <p:sp>
        <p:nvSpPr>
          <p:cNvPr id="484" name="Google Shape;484;p30"/>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documento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485" name="Google Shape;485;p30"/>
          <p:cNvGrpSpPr/>
          <p:nvPr/>
        </p:nvGrpSpPr>
        <p:grpSpPr>
          <a:xfrm>
            <a:off x="8735250" y="158012"/>
            <a:ext cx="3224150" cy="353150"/>
            <a:chOff x="8735250" y="158012"/>
            <a:chExt cx="3224150" cy="353150"/>
          </a:xfrm>
        </p:grpSpPr>
        <p:sp>
          <p:nvSpPr>
            <p:cNvPr id="486" name="Google Shape;486;p3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87" name="Google Shape;487;p3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88" name="Google Shape;488;p30"/>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89" name="Google Shape;489;p30"/>
          <p:cNvGrpSpPr/>
          <p:nvPr/>
        </p:nvGrpSpPr>
        <p:grpSpPr>
          <a:xfrm>
            <a:off x="395273" y="2687960"/>
            <a:ext cx="1205392" cy="1221490"/>
            <a:chOff x="357861" y="5314203"/>
            <a:chExt cx="1055787" cy="1069887"/>
          </a:xfrm>
        </p:grpSpPr>
        <p:sp>
          <p:nvSpPr>
            <p:cNvPr id="490" name="Google Shape;490;p30"/>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0"/>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92" name="Google Shape;492;p30"/>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93" name="Google Shape;493;p30"/>
          <p:cNvSpPr txBox="1"/>
          <p:nvPr/>
        </p:nvSpPr>
        <p:spPr>
          <a:xfrm>
            <a:off x="7183325" y="2511875"/>
            <a:ext cx="4365600" cy="2715900"/>
          </a:xfrm>
          <a:prstGeom prst="rect">
            <a:avLst/>
          </a:prstGeom>
          <a:solidFill>
            <a:srgbClr val="181818"/>
          </a:solidFill>
          <a:ln>
            <a:noFill/>
          </a:ln>
          <a:effectLst>
            <a:outerShdw blurRad="57150" rotWithShape="0" algn="bl" dir="5400000" dist="19050">
              <a:srgbClr val="000000">
                <a:alpha val="50000"/>
              </a:srgbClr>
            </a:outerShdw>
          </a:effectLst>
        </p:spPr>
        <p:txBody>
          <a:bodyPr anchorCtr="0" anchor="ctr" bIns="0" lIns="90000" spcFirstLastPara="1" rIns="0" wrap="square" tIns="0">
            <a:noAutofit/>
          </a:bodyPr>
          <a:lstStyle/>
          <a:p>
            <a:pPr indent="0" lvl="0" marL="0" rtl="0" algn="l">
              <a:lnSpc>
                <a:spcPct val="115000"/>
              </a:lnSpc>
              <a:spcBef>
                <a:spcPts val="0"/>
              </a:spcBef>
              <a:spcAft>
                <a:spcPts val="0"/>
              </a:spcAft>
              <a:buNone/>
            </a:pPr>
            <a:r>
              <a:t/>
            </a:r>
            <a:endParaRPr sz="1600">
              <a:solidFill>
                <a:srgbClr val="FFFFFF"/>
              </a:solidFill>
            </a:endParaRPr>
          </a:p>
        </p:txBody>
      </p:sp>
      <p:sp>
        <p:nvSpPr>
          <p:cNvPr id="494" name="Google Shape;494;p30"/>
          <p:cNvSpPr txBox="1"/>
          <p:nvPr/>
        </p:nvSpPr>
        <p:spPr>
          <a:xfrm>
            <a:off x="7316925" y="2649925"/>
            <a:ext cx="3706200" cy="1523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450">
                <a:solidFill>
                  <a:srgbClr val="866088"/>
                </a:solidFill>
                <a:latin typeface="Courier New"/>
                <a:ea typeface="Courier New"/>
                <a:cs typeface="Courier New"/>
                <a:sym typeface="Courier New"/>
              </a:rPr>
              <a:t>&lt;pagina&gt;</a:t>
            </a:r>
            <a:endParaRPr sz="1450">
              <a:solidFill>
                <a:srgbClr val="E85D7F"/>
              </a:solidFill>
              <a:latin typeface="Courier New"/>
              <a:ea typeface="Courier New"/>
              <a:cs typeface="Courier New"/>
              <a:sym typeface="Courier New"/>
            </a:endParaRPr>
          </a:p>
          <a:p>
            <a:pPr indent="0" lvl="0" marL="0" rtl="0" algn="l">
              <a:spcBef>
                <a:spcPts val="0"/>
              </a:spcBef>
              <a:spcAft>
                <a:spcPts val="0"/>
              </a:spcAft>
              <a:buNone/>
            </a:pPr>
            <a:r>
              <a:rPr lang="pt-BR" sz="1450">
                <a:solidFill>
                  <a:schemeClr val="accent4"/>
                </a:solidFill>
                <a:latin typeface="Courier New"/>
                <a:ea typeface="Courier New"/>
                <a:cs typeface="Courier New"/>
                <a:sym typeface="Courier New"/>
              </a:rPr>
              <a:t> </a:t>
            </a:r>
            <a:r>
              <a:rPr lang="pt-BR" sz="1450">
                <a:solidFill>
                  <a:srgbClr val="1A9988"/>
                </a:solidFill>
                <a:latin typeface="Courier New"/>
                <a:ea typeface="Courier New"/>
                <a:cs typeface="Courier New"/>
                <a:sym typeface="Courier New"/>
              </a:rPr>
              <a:t> &lt;elemento_A&gt;</a:t>
            </a:r>
            <a:endParaRPr sz="1450">
              <a:solidFill>
                <a:srgbClr val="B4A7D5"/>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D9EAD4"/>
                </a:solidFill>
                <a:latin typeface="Courier New"/>
                <a:ea typeface="Courier New"/>
                <a:cs typeface="Courier New"/>
                <a:sym typeface="Courier New"/>
              </a:rPr>
              <a:t> </a:t>
            </a:r>
            <a:r>
              <a:rPr lang="pt-BR" sz="1450">
                <a:solidFill>
                  <a:srgbClr val="107000"/>
                </a:solidFill>
                <a:latin typeface="Courier New"/>
                <a:ea typeface="Courier New"/>
                <a:cs typeface="Courier New"/>
                <a:sym typeface="Courier New"/>
              </a:rPr>
              <a:t> </a:t>
            </a:r>
            <a:r>
              <a:rPr lang="pt-BR" sz="1450">
                <a:solidFill>
                  <a:srgbClr val="1A9988"/>
                </a:solidFill>
                <a:latin typeface="Courier New"/>
                <a:ea typeface="Courier New"/>
                <a:cs typeface="Courier New"/>
                <a:sym typeface="Courier New"/>
              </a:rPr>
              <a:t>&lt;/elemento_A&gt;</a:t>
            </a:r>
            <a:endParaRPr sz="1450">
              <a:solidFill>
                <a:srgbClr val="107000"/>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CADAF7"/>
                </a:solidFill>
                <a:latin typeface="Courier New"/>
                <a:ea typeface="Courier New"/>
                <a:cs typeface="Courier New"/>
                <a:sym typeface="Courier New"/>
              </a:rPr>
              <a:t>  &lt;elemento_D&gt;</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CADAF7"/>
                </a:solidFill>
                <a:latin typeface="Courier New"/>
                <a:ea typeface="Courier New"/>
                <a:cs typeface="Courier New"/>
                <a:sym typeface="Courier New"/>
              </a:rPr>
              <a:t>  &lt;/elemento_D&gt;</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866088"/>
                </a:solidFill>
                <a:latin typeface="Courier New"/>
                <a:ea typeface="Courier New"/>
                <a:cs typeface="Courier New"/>
                <a:sym typeface="Courier New"/>
              </a:rPr>
              <a:t>&lt;/pagina&gt;</a:t>
            </a:r>
            <a:endParaRPr sz="1450">
              <a:solidFill>
                <a:srgbClr val="E85D7F"/>
              </a:solidFill>
              <a:latin typeface="Courier New"/>
              <a:ea typeface="Courier New"/>
              <a:cs typeface="Courier New"/>
              <a:sym typeface="Courier New"/>
            </a:endParaRPr>
          </a:p>
        </p:txBody>
      </p:sp>
      <p:grpSp>
        <p:nvGrpSpPr>
          <p:cNvPr id="495" name="Google Shape;495;p30"/>
          <p:cNvGrpSpPr/>
          <p:nvPr/>
        </p:nvGrpSpPr>
        <p:grpSpPr>
          <a:xfrm>
            <a:off x="2362675" y="2031025"/>
            <a:ext cx="4447200" cy="3654300"/>
            <a:chOff x="2362675" y="2031025"/>
            <a:chExt cx="4447200" cy="3654300"/>
          </a:xfrm>
        </p:grpSpPr>
        <p:sp>
          <p:nvSpPr>
            <p:cNvPr id="496" name="Google Shape;496;p30"/>
            <p:cNvSpPr/>
            <p:nvPr/>
          </p:nvSpPr>
          <p:spPr>
            <a:xfrm>
              <a:off x="2362675" y="2031025"/>
              <a:ext cx="4447200" cy="3654300"/>
            </a:xfrm>
            <a:prstGeom prst="rect">
              <a:avLst/>
            </a:prstGeom>
            <a:solidFill>
              <a:srgbClr val="EAE5EB"/>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sp>
          <p:nvSpPr>
            <p:cNvPr id="497" name="Google Shape;497;p30"/>
            <p:cNvSpPr txBox="1"/>
            <p:nvPr/>
          </p:nvSpPr>
          <p:spPr>
            <a:xfrm>
              <a:off x="2416800" y="5226545"/>
              <a:ext cx="1322400" cy="2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Página</a:t>
              </a:r>
              <a:endParaRPr sz="900">
                <a:latin typeface="Courier New"/>
                <a:ea typeface="Courier New"/>
                <a:cs typeface="Courier New"/>
                <a:sym typeface="Courier New"/>
              </a:endParaRPr>
            </a:p>
          </p:txBody>
        </p:sp>
        <p:sp>
          <p:nvSpPr>
            <p:cNvPr id="498" name="Google Shape;498;p30"/>
            <p:cNvSpPr txBox="1"/>
            <p:nvPr/>
          </p:nvSpPr>
          <p:spPr>
            <a:xfrm>
              <a:off x="2463189" y="2133248"/>
              <a:ext cx="4269600" cy="879000"/>
            </a:xfrm>
            <a:prstGeom prst="rect">
              <a:avLst/>
            </a:prstGeom>
            <a:solidFill>
              <a:srgbClr val="D9EAD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solidFill>
                  <a:srgbClr val="FFFFFF"/>
                </a:solidFill>
                <a:latin typeface="Courier New"/>
                <a:ea typeface="Courier New"/>
                <a:cs typeface="Courier New"/>
                <a:sym typeface="Courier New"/>
              </a:endParaRPr>
            </a:p>
          </p:txBody>
        </p:sp>
        <p:sp>
          <p:nvSpPr>
            <p:cNvPr id="499" name="Google Shape;499;p30"/>
            <p:cNvSpPr/>
            <p:nvPr/>
          </p:nvSpPr>
          <p:spPr>
            <a:xfrm>
              <a:off x="2486430" y="3143157"/>
              <a:ext cx="4234800" cy="2083500"/>
            </a:xfrm>
            <a:prstGeom prst="rect">
              <a:avLst/>
            </a:prstGeom>
            <a:solidFill>
              <a:srgbClr val="C9DAF8"/>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30"/>
            <p:cNvSpPr txBox="1"/>
            <p:nvPr/>
          </p:nvSpPr>
          <p:spPr>
            <a:xfrm>
              <a:off x="5660953" y="4779025"/>
              <a:ext cx="10173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Elemento D</a:t>
              </a:r>
              <a:endParaRPr sz="900">
                <a:latin typeface="Courier New"/>
                <a:ea typeface="Courier New"/>
                <a:cs typeface="Courier New"/>
                <a:sym typeface="Courier New"/>
              </a:endParaRPr>
            </a:p>
          </p:txBody>
        </p:sp>
        <p:sp>
          <p:nvSpPr>
            <p:cNvPr id="501" name="Google Shape;501;p30"/>
            <p:cNvSpPr txBox="1"/>
            <p:nvPr/>
          </p:nvSpPr>
          <p:spPr>
            <a:xfrm>
              <a:off x="2602458" y="2205466"/>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latin typeface="Courier New"/>
                  <a:ea typeface="Courier New"/>
                  <a:cs typeface="Courier New"/>
                  <a:sym typeface="Courier New"/>
                </a:rPr>
                <a:t>Elemento A</a:t>
              </a:r>
              <a:endParaRPr sz="1100"/>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6" name="Shape 506"/>
        <p:cNvGrpSpPr/>
        <p:nvPr/>
      </p:nvGrpSpPr>
      <p:grpSpPr>
        <a:xfrm>
          <a:off x="0" y="0"/>
          <a:ext cx="0" cy="0"/>
          <a:chOff x="0" y="0"/>
          <a:chExt cx="0" cy="0"/>
        </a:xfrm>
      </p:grpSpPr>
      <p:sp>
        <p:nvSpPr>
          <p:cNvPr id="507" name="Google Shape;507;p31"/>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documento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508" name="Google Shape;508;p31"/>
          <p:cNvGrpSpPr/>
          <p:nvPr/>
        </p:nvGrpSpPr>
        <p:grpSpPr>
          <a:xfrm>
            <a:off x="8735250" y="158012"/>
            <a:ext cx="3224150" cy="353150"/>
            <a:chOff x="8735250" y="158012"/>
            <a:chExt cx="3224150" cy="353150"/>
          </a:xfrm>
        </p:grpSpPr>
        <p:sp>
          <p:nvSpPr>
            <p:cNvPr id="509" name="Google Shape;509;p3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10" name="Google Shape;510;p3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11" name="Google Shape;511;p31"/>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2" name="Google Shape;512;p31"/>
          <p:cNvGrpSpPr/>
          <p:nvPr/>
        </p:nvGrpSpPr>
        <p:grpSpPr>
          <a:xfrm>
            <a:off x="395273" y="2687960"/>
            <a:ext cx="1205392" cy="1221490"/>
            <a:chOff x="357861" y="5314203"/>
            <a:chExt cx="1055787" cy="1069887"/>
          </a:xfrm>
        </p:grpSpPr>
        <p:sp>
          <p:nvSpPr>
            <p:cNvPr id="513" name="Google Shape;513;p31"/>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31"/>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15" name="Google Shape;515;p31"/>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6" name="Google Shape;516;p31"/>
          <p:cNvSpPr txBox="1"/>
          <p:nvPr/>
        </p:nvSpPr>
        <p:spPr>
          <a:xfrm>
            <a:off x="7183325" y="2054675"/>
            <a:ext cx="4365600" cy="2715900"/>
          </a:xfrm>
          <a:prstGeom prst="rect">
            <a:avLst/>
          </a:prstGeom>
          <a:solidFill>
            <a:srgbClr val="181818"/>
          </a:solidFill>
          <a:ln>
            <a:noFill/>
          </a:ln>
          <a:effectLst>
            <a:outerShdw blurRad="57150" rotWithShape="0" algn="bl" dir="5400000" dist="19050">
              <a:srgbClr val="000000">
                <a:alpha val="50000"/>
              </a:srgbClr>
            </a:outerShdw>
          </a:effectLst>
        </p:spPr>
        <p:txBody>
          <a:bodyPr anchorCtr="0" anchor="ctr" bIns="0" lIns="90000" spcFirstLastPara="1" rIns="0" wrap="square" tIns="0">
            <a:noAutofit/>
          </a:bodyPr>
          <a:lstStyle/>
          <a:p>
            <a:pPr indent="0" lvl="0" marL="0" rtl="0" algn="l">
              <a:lnSpc>
                <a:spcPct val="115000"/>
              </a:lnSpc>
              <a:spcBef>
                <a:spcPts val="0"/>
              </a:spcBef>
              <a:spcAft>
                <a:spcPts val="0"/>
              </a:spcAft>
              <a:buNone/>
            </a:pPr>
            <a:r>
              <a:t/>
            </a:r>
            <a:endParaRPr sz="1600">
              <a:solidFill>
                <a:srgbClr val="FFFFFF"/>
              </a:solidFill>
            </a:endParaRPr>
          </a:p>
        </p:txBody>
      </p:sp>
      <p:sp>
        <p:nvSpPr>
          <p:cNvPr id="517" name="Google Shape;517;p31"/>
          <p:cNvSpPr txBox="1"/>
          <p:nvPr/>
        </p:nvSpPr>
        <p:spPr>
          <a:xfrm>
            <a:off x="7316925" y="2192725"/>
            <a:ext cx="3706200" cy="241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450">
                <a:solidFill>
                  <a:srgbClr val="866088"/>
                </a:solidFill>
                <a:latin typeface="Courier New"/>
                <a:ea typeface="Courier New"/>
                <a:cs typeface="Courier New"/>
                <a:sym typeface="Courier New"/>
              </a:rPr>
              <a:t>&lt;pagina&gt;</a:t>
            </a:r>
            <a:endParaRPr sz="1450">
              <a:solidFill>
                <a:srgbClr val="E85D7F"/>
              </a:solidFill>
              <a:latin typeface="Courier New"/>
              <a:ea typeface="Courier New"/>
              <a:cs typeface="Courier New"/>
              <a:sym typeface="Courier New"/>
            </a:endParaRPr>
          </a:p>
          <a:p>
            <a:pPr indent="0" lvl="0" marL="0" rtl="0" algn="l">
              <a:spcBef>
                <a:spcPts val="0"/>
              </a:spcBef>
              <a:spcAft>
                <a:spcPts val="0"/>
              </a:spcAft>
              <a:buNone/>
            </a:pPr>
            <a:r>
              <a:rPr lang="pt-BR" sz="1450">
                <a:solidFill>
                  <a:schemeClr val="accent4"/>
                </a:solidFill>
                <a:latin typeface="Courier New"/>
                <a:ea typeface="Courier New"/>
                <a:cs typeface="Courier New"/>
                <a:sym typeface="Courier New"/>
              </a:rPr>
              <a:t> </a:t>
            </a:r>
            <a:r>
              <a:rPr lang="pt-BR" sz="1450">
                <a:solidFill>
                  <a:srgbClr val="1A9988"/>
                </a:solidFill>
                <a:latin typeface="Courier New"/>
                <a:ea typeface="Courier New"/>
                <a:cs typeface="Courier New"/>
                <a:sym typeface="Courier New"/>
              </a:rPr>
              <a:t> &lt;elemento_A&gt;</a:t>
            </a:r>
            <a:endParaRPr sz="1450">
              <a:solidFill>
                <a:srgbClr val="1A9988"/>
              </a:solidFill>
              <a:latin typeface="Courier New"/>
              <a:ea typeface="Courier New"/>
              <a:cs typeface="Courier New"/>
              <a:sym typeface="Courier New"/>
            </a:endParaRPr>
          </a:p>
          <a:p>
            <a:pPr indent="0" lvl="0" marL="0" rtl="0" algn="l">
              <a:spcBef>
                <a:spcPts val="0"/>
              </a:spcBef>
              <a:spcAft>
                <a:spcPts val="0"/>
              </a:spcAft>
              <a:buNone/>
            </a:pPr>
            <a:r>
              <a:rPr lang="pt-BR" sz="1450">
                <a:solidFill>
                  <a:schemeClr val="accent4"/>
                </a:solidFill>
                <a:latin typeface="Courier New"/>
                <a:ea typeface="Courier New"/>
                <a:cs typeface="Courier New"/>
                <a:sym typeface="Courier New"/>
              </a:rPr>
              <a:t>   </a:t>
            </a:r>
            <a:r>
              <a:rPr lang="pt-BR" sz="1450">
                <a:solidFill>
                  <a:srgbClr val="B4A7D5"/>
                </a:solidFill>
                <a:latin typeface="Courier New"/>
                <a:ea typeface="Courier New"/>
                <a:cs typeface="Courier New"/>
                <a:sym typeface="Courier New"/>
              </a:rPr>
              <a:t> &lt;elemento_B&gt;  &lt;/elemento_B&gt;</a:t>
            </a:r>
            <a:endParaRPr sz="1450">
              <a:solidFill>
                <a:srgbClr val="B4A7D5"/>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B4A7D5"/>
                </a:solidFill>
                <a:latin typeface="Courier New"/>
                <a:ea typeface="Courier New"/>
                <a:cs typeface="Courier New"/>
                <a:sym typeface="Courier New"/>
              </a:rPr>
              <a:t>    &lt;elemento_C&gt;  &lt;/elemento_C&gt;</a:t>
            </a:r>
            <a:endParaRPr sz="1450">
              <a:solidFill>
                <a:srgbClr val="B4A7D5"/>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D9EAD4"/>
                </a:solidFill>
                <a:latin typeface="Courier New"/>
                <a:ea typeface="Courier New"/>
                <a:cs typeface="Courier New"/>
                <a:sym typeface="Courier New"/>
              </a:rPr>
              <a:t> </a:t>
            </a:r>
            <a:r>
              <a:rPr lang="pt-BR" sz="1450">
                <a:solidFill>
                  <a:srgbClr val="107000"/>
                </a:solidFill>
                <a:latin typeface="Courier New"/>
                <a:ea typeface="Courier New"/>
                <a:cs typeface="Courier New"/>
                <a:sym typeface="Courier New"/>
              </a:rPr>
              <a:t> </a:t>
            </a:r>
            <a:r>
              <a:rPr lang="pt-BR" sz="1450">
                <a:solidFill>
                  <a:srgbClr val="1A9988"/>
                </a:solidFill>
                <a:latin typeface="Courier New"/>
                <a:ea typeface="Courier New"/>
                <a:cs typeface="Courier New"/>
                <a:sym typeface="Courier New"/>
              </a:rPr>
              <a:t>&lt;/</a:t>
            </a:r>
            <a:r>
              <a:rPr lang="pt-BR" sz="1450">
                <a:solidFill>
                  <a:srgbClr val="1A9988"/>
                </a:solidFill>
                <a:latin typeface="Courier New"/>
                <a:ea typeface="Courier New"/>
                <a:cs typeface="Courier New"/>
                <a:sym typeface="Courier New"/>
              </a:rPr>
              <a:t>elemento_A</a:t>
            </a:r>
            <a:r>
              <a:rPr lang="pt-BR" sz="1450">
                <a:solidFill>
                  <a:srgbClr val="1A9988"/>
                </a:solidFill>
                <a:latin typeface="Courier New"/>
                <a:ea typeface="Courier New"/>
                <a:cs typeface="Courier New"/>
                <a:sym typeface="Courier New"/>
              </a:rPr>
              <a:t>&gt;</a:t>
            </a:r>
            <a:endParaRPr sz="1450">
              <a:solidFill>
                <a:srgbClr val="107000"/>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CADAF7"/>
                </a:solidFill>
                <a:latin typeface="Courier New"/>
                <a:ea typeface="Courier New"/>
                <a:cs typeface="Courier New"/>
                <a:sym typeface="Courier New"/>
              </a:rPr>
              <a:t>  &lt;elemento_D&gt;</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CADAF7"/>
                </a:solidFill>
                <a:latin typeface="Courier New"/>
                <a:ea typeface="Courier New"/>
                <a:cs typeface="Courier New"/>
                <a:sym typeface="Courier New"/>
              </a:rPr>
              <a:t>  &lt;/elemento_D&gt;</a:t>
            </a:r>
            <a:endParaRPr sz="1450">
              <a:solidFill>
                <a:srgbClr val="CADAF7"/>
              </a:solidFill>
              <a:latin typeface="Courier New"/>
              <a:ea typeface="Courier New"/>
              <a:cs typeface="Courier New"/>
              <a:sym typeface="Courier New"/>
            </a:endParaRPr>
          </a:p>
          <a:p>
            <a:pPr indent="0" lvl="0" marL="0" rtl="0" algn="l">
              <a:spcBef>
                <a:spcPts val="0"/>
              </a:spcBef>
              <a:spcAft>
                <a:spcPts val="0"/>
              </a:spcAft>
              <a:buNone/>
            </a:pPr>
            <a:r>
              <a:rPr lang="pt-BR" sz="1450">
                <a:solidFill>
                  <a:srgbClr val="866088"/>
                </a:solidFill>
                <a:latin typeface="Courier New"/>
                <a:ea typeface="Courier New"/>
                <a:cs typeface="Courier New"/>
                <a:sym typeface="Courier New"/>
              </a:rPr>
              <a:t>&lt;/pagina&gt;</a:t>
            </a:r>
            <a:endParaRPr sz="1450">
              <a:solidFill>
                <a:srgbClr val="E85D7F"/>
              </a:solidFill>
              <a:latin typeface="Courier New"/>
              <a:ea typeface="Courier New"/>
              <a:cs typeface="Courier New"/>
              <a:sym typeface="Courier New"/>
            </a:endParaRPr>
          </a:p>
        </p:txBody>
      </p:sp>
      <p:grpSp>
        <p:nvGrpSpPr>
          <p:cNvPr id="518" name="Google Shape;518;p31"/>
          <p:cNvGrpSpPr/>
          <p:nvPr/>
        </p:nvGrpSpPr>
        <p:grpSpPr>
          <a:xfrm>
            <a:off x="2362675" y="2031025"/>
            <a:ext cx="4662408" cy="3654300"/>
            <a:chOff x="2362675" y="2031025"/>
            <a:chExt cx="4662408" cy="3654300"/>
          </a:xfrm>
        </p:grpSpPr>
        <p:sp>
          <p:nvSpPr>
            <p:cNvPr id="519" name="Google Shape;519;p31"/>
            <p:cNvSpPr/>
            <p:nvPr/>
          </p:nvSpPr>
          <p:spPr>
            <a:xfrm>
              <a:off x="2362675" y="2031025"/>
              <a:ext cx="4447200" cy="3654300"/>
            </a:xfrm>
            <a:prstGeom prst="rect">
              <a:avLst/>
            </a:prstGeom>
            <a:solidFill>
              <a:srgbClr val="EAE5EB"/>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sp>
          <p:nvSpPr>
            <p:cNvPr id="520" name="Google Shape;520;p31"/>
            <p:cNvSpPr txBox="1"/>
            <p:nvPr/>
          </p:nvSpPr>
          <p:spPr>
            <a:xfrm>
              <a:off x="2416800" y="5226545"/>
              <a:ext cx="1322400" cy="29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Página</a:t>
              </a:r>
              <a:endParaRPr sz="900">
                <a:latin typeface="Courier New"/>
                <a:ea typeface="Courier New"/>
                <a:cs typeface="Courier New"/>
                <a:sym typeface="Courier New"/>
              </a:endParaRPr>
            </a:p>
          </p:txBody>
        </p:sp>
        <p:sp>
          <p:nvSpPr>
            <p:cNvPr id="521" name="Google Shape;521;p31"/>
            <p:cNvSpPr txBox="1"/>
            <p:nvPr/>
          </p:nvSpPr>
          <p:spPr>
            <a:xfrm>
              <a:off x="2463189" y="2133248"/>
              <a:ext cx="4269600" cy="879000"/>
            </a:xfrm>
            <a:prstGeom prst="rect">
              <a:avLst/>
            </a:prstGeom>
            <a:solidFill>
              <a:srgbClr val="D9EAD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t/>
              </a:r>
              <a:endParaRPr sz="900">
                <a:solidFill>
                  <a:srgbClr val="FFFFFF"/>
                </a:solidFill>
                <a:latin typeface="Courier New"/>
                <a:ea typeface="Courier New"/>
                <a:cs typeface="Courier New"/>
                <a:sym typeface="Courier New"/>
              </a:endParaRPr>
            </a:p>
          </p:txBody>
        </p:sp>
        <p:sp>
          <p:nvSpPr>
            <p:cNvPr id="522" name="Google Shape;522;p31"/>
            <p:cNvSpPr/>
            <p:nvPr/>
          </p:nvSpPr>
          <p:spPr>
            <a:xfrm>
              <a:off x="2602450" y="2494625"/>
              <a:ext cx="3988500" cy="400800"/>
            </a:xfrm>
            <a:prstGeom prst="rect">
              <a:avLst/>
            </a:prstGeom>
            <a:no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1"/>
            <p:cNvSpPr/>
            <p:nvPr/>
          </p:nvSpPr>
          <p:spPr>
            <a:xfrm>
              <a:off x="2703058" y="2563663"/>
              <a:ext cx="2784300" cy="224400"/>
            </a:xfrm>
            <a:prstGeom prst="rect">
              <a:avLst/>
            </a:prstGeom>
            <a:solidFill>
              <a:srgbClr val="FCE5CD"/>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1"/>
            <p:cNvSpPr/>
            <p:nvPr/>
          </p:nvSpPr>
          <p:spPr>
            <a:xfrm>
              <a:off x="2486430" y="3143157"/>
              <a:ext cx="4234800" cy="2083500"/>
            </a:xfrm>
            <a:prstGeom prst="rect">
              <a:avLst/>
            </a:prstGeom>
            <a:solidFill>
              <a:srgbClr val="C9DAF8"/>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1"/>
            <p:cNvSpPr txBox="1"/>
            <p:nvPr/>
          </p:nvSpPr>
          <p:spPr>
            <a:xfrm>
              <a:off x="5660953" y="4779025"/>
              <a:ext cx="1017300" cy="40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900">
                  <a:latin typeface="Courier New"/>
                  <a:ea typeface="Courier New"/>
                  <a:cs typeface="Courier New"/>
                  <a:sym typeface="Courier New"/>
                </a:rPr>
                <a:t>Elemento D</a:t>
              </a:r>
              <a:endParaRPr sz="900">
                <a:latin typeface="Courier New"/>
                <a:ea typeface="Courier New"/>
                <a:cs typeface="Courier New"/>
                <a:sym typeface="Courier New"/>
              </a:endParaRPr>
            </a:p>
          </p:txBody>
        </p:sp>
        <p:sp>
          <p:nvSpPr>
            <p:cNvPr id="526" name="Google Shape;526;p31"/>
            <p:cNvSpPr txBox="1"/>
            <p:nvPr/>
          </p:nvSpPr>
          <p:spPr>
            <a:xfrm>
              <a:off x="2703058" y="2496811"/>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solidFill>
                    <a:schemeClr val="dk1"/>
                  </a:solidFill>
                  <a:latin typeface="Courier New"/>
                  <a:ea typeface="Courier New"/>
                  <a:cs typeface="Courier New"/>
                  <a:sym typeface="Courier New"/>
                </a:rPr>
                <a:t>Elemento B</a:t>
              </a:r>
              <a:endParaRPr sz="1100">
                <a:solidFill>
                  <a:schemeClr val="dk1"/>
                </a:solidFill>
              </a:endParaRPr>
            </a:p>
          </p:txBody>
        </p:sp>
        <p:sp>
          <p:nvSpPr>
            <p:cNvPr id="527" name="Google Shape;527;p31"/>
            <p:cNvSpPr txBox="1"/>
            <p:nvPr/>
          </p:nvSpPr>
          <p:spPr>
            <a:xfrm>
              <a:off x="2602458" y="2205466"/>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latin typeface="Courier New"/>
                  <a:ea typeface="Courier New"/>
                  <a:cs typeface="Courier New"/>
                  <a:sym typeface="Courier New"/>
                </a:rPr>
                <a:t>Elemento A</a:t>
              </a:r>
              <a:endParaRPr sz="1100"/>
            </a:p>
          </p:txBody>
        </p:sp>
        <p:sp>
          <p:nvSpPr>
            <p:cNvPr id="528" name="Google Shape;528;p31"/>
            <p:cNvSpPr/>
            <p:nvPr/>
          </p:nvSpPr>
          <p:spPr>
            <a:xfrm>
              <a:off x="5556265" y="2563700"/>
              <a:ext cx="915900" cy="224400"/>
            </a:xfrm>
            <a:prstGeom prst="rect">
              <a:avLst/>
            </a:prstGeom>
            <a:solidFill>
              <a:srgbClr val="DD3805"/>
            </a:solidFill>
            <a:ln cap="flat" cmpd="sng" w="9525">
              <a:solidFill>
                <a:srgbClr val="632E6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1"/>
            <p:cNvSpPr txBox="1"/>
            <p:nvPr/>
          </p:nvSpPr>
          <p:spPr>
            <a:xfrm>
              <a:off x="5556283" y="2521261"/>
              <a:ext cx="1468800" cy="35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sz="600">
                  <a:solidFill>
                    <a:schemeClr val="dk1"/>
                  </a:solidFill>
                  <a:latin typeface="Courier New"/>
                  <a:ea typeface="Courier New"/>
                  <a:cs typeface="Courier New"/>
                  <a:sym typeface="Courier New"/>
                </a:rPr>
                <a:t>Elemento C</a:t>
              </a:r>
              <a:endParaRPr sz="1100">
                <a:solidFill>
                  <a:schemeClr val="dk1"/>
                </a:solidFill>
              </a:endParaRPr>
            </a:p>
          </p:txBody>
        </p:sp>
      </p:grpSp>
      <p:sp>
        <p:nvSpPr>
          <p:cNvPr id="530" name="Google Shape;530;p31"/>
          <p:cNvSpPr/>
          <p:nvPr/>
        </p:nvSpPr>
        <p:spPr>
          <a:xfrm>
            <a:off x="6936950" y="4908900"/>
            <a:ext cx="4754100" cy="14808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22860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Importante</a:t>
            </a:r>
            <a:endParaRPr b="1" i="0" sz="1600" u="none" cap="none" strike="noStrike">
              <a:solidFill>
                <a:srgbClr val="FFFFFF"/>
              </a:solidFill>
              <a:latin typeface="Barlow Semi Condensed"/>
              <a:ea typeface="Barlow Semi Condensed"/>
              <a:cs typeface="Barlow Semi Condensed"/>
              <a:sym typeface="Barlow Semi Condensed"/>
            </a:endParaRPr>
          </a:p>
          <a:p>
            <a:pPr indent="0" lvl="0" marL="228600" marR="0" rtl="0" algn="l">
              <a:lnSpc>
                <a:spcPct val="115000"/>
              </a:lnSpc>
              <a:spcBef>
                <a:spcPts val="0"/>
              </a:spcBef>
              <a:spcAft>
                <a:spcPts val="0"/>
              </a:spcAft>
              <a:buClr>
                <a:srgbClr val="1A9988"/>
              </a:buClr>
              <a:buSzPts val="1100"/>
              <a:buFont typeface="Arial"/>
              <a:buNone/>
            </a:pPr>
            <a:r>
              <a:rPr lang="pt-BR">
                <a:solidFill>
                  <a:srgbClr val="FFFFFF"/>
                </a:solidFill>
                <a:latin typeface="Barlow"/>
                <a:ea typeface="Barlow"/>
                <a:cs typeface="Barlow"/>
                <a:sym typeface="Barlow"/>
              </a:rPr>
              <a:t>Diferentemente de Python, no HTML a </a:t>
            </a:r>
            <a:r>
              <a:rPr lang="pt-BR">
                <a:solidFill>
                  <a:srgbClr val="FFFFFF"/>
                </a:solidFill>
                <a:latin typeface="Barlow"/>
                <a:ea typeface="Barlow"/>
                <a:cs typeface="Barlow"/>
                <a:sym typeface="Barlow"/>
              </a:rPr>
              <a:t>indentação</a:t>
            </a:r>
            <a:r>
              <a:rPr lang="pt-BR">
                <a:solidFill>
                  <a:srgbClr val="FFFFFF"/>
                </a:solidFill>
                <a:latin typeface="Barlow"/>
                <a:ea typeface="Barlow"/>
                <a:cs typeface="Barlow"/>
                <a:sym typeface="Barlow"/>
              </a:rPr>
              <a:t> é apenas para organização e não </a:t>
            </a:r>
            <a:r>
              <a:rPr lang="pt-BR">
                <a:solidFill>
                  <a:srgbClr val="FFFFFF"/>
                </a:solidFill>
                <a:latin typeface="Barlow"/>
                <a:ea typeface="Barlow"/>
                <a:cs typeface="Barlow"/>
                <a:sym typeface="Barlow"/>
              </a:rPr>
              <a:t>influencia</a:t>
            </a:r>
            <a:r>
              <a:rPr lang="pt-BR">
                <a:solidFill>
                  <a:srgbClr val="FFFFFF"/>
                </a:solidFill>
                <a:latin typeface="Barlow"/>
                <a:ea typeface="Barlow"/>
                <a:cs typeface="Barlow"/>
                <a:sym typeface="Barlow"/>
              </a:rPr>
              <a:t> no funcionamento ou na renderização da página.</a:t>
            </a:r>
            <a:endParaRPr b="0" i="0" sz="1400" u="none" cap="none" strike="noStrike">
              <a:solidFill>
                <a:srgbClr val="FFFFFF"/>
              </a:solidFill>
              <a:latin typeface="Barlow"/>
              <a:ea typeface="Barlow"/>
              <a:cs typeface="Barlow"/>
              <a:sym typeface="Barlow"/>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5" name="Shape 535"/>
        <p:cNvGrpSpPr/>
        <p:nvPr/>
      </p:nvGrpSpPr>
      <p:grpSpPr>
        <a:xfrm>
          <a:off x="0" y="0"/>
          <a:ext cx="0" cy="0"/>
          <a:chOff x="0" y="0"/>
          <a:chExt cx="0" cy="0"/>
        </a:xfrm>
      </p:grpSpPr>
      <p:sp>
        <p:nvSpPr>
          <p:cNvPr id="536" name="Google Shape;536;p32"/>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Anatomia de um documento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537" name="Google Shape;537;p32"/>
          <p:cNvGrpSpPr/>
          <p:nvPr/>
        </p:nvGrpSpPr>
        <p:grpSpPr>
          <a:xfrm>
            <a:off x="8735250" y="158012"/>
            <a:ext cx="3224150" cy="353150"/>
            <a:chOff x="8735250" y="158012"/>
            <a:chExt cx="3224150" cy="353150"/>
          </a:xfrm>
        </p:grpSpPr>
        <p:sp>
          <p:nvSpPr>
            <p:cNvPr id="538" name="Google Shape;538;p3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39" name="Google Shape;539;p3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40" name="Google Shape;540;p32"/>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41" name="Google Shape;541;p32"/>
          <p:cNvGrpSpPr/>
          <p:nvPr/>
        </p:nvGrpSpPr>
        <p:grpSpPr>
          <a:xfrm>
            <a:off x="395273" y="2687960"/>
            <a:ext cx="1205392" cy="1221490"/>
            <a:chOff x="357861" y="5314203"/>
            <a:chExt cx="1055787" cy="1069887"/>
          </a:xfrm>
        </p:grpSpPr>
        <p:sp>
          <p:nvSpPr>
            <p:cNvPr id="542" name="Google Shape;542;p32"/>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32"/>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4" name="Google Shape;544;p32"/>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45" name="Google Shape;545;p32"/>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546" name="Google Shape;546;p32"/>
          <p:cNvSpPr txBox="1"/>
          <p:nvPr/>
        </p:nvSpPr>
        <p:spPr>
          <a:xfrm>
            <a:off x="1979675" y="1371725"/>
            <a:ext cx="7589700" cy="765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Todo documento HTML deve seguir uma estrutura básica para que ele funcione bem:</a:t>
            </a:r>
            <a:endParaRPr sz="1800">
              <a:solidFill>
                <a:srgbClr val="212529"/>
              </a:solidFill>
              <a:highlight>
                <a:srgbClr val="FFFFFF"/>
              </a:highlight>
              <a:latin typeface="Barlow"/>
              <a:ea typeface="Barlow"/>
              <a:cs typeface="Barlow"/>
              <a:sym typeface="Barlow"/>
            </a:endParaRPr>
          </a:p>
        </p:txBody>
      </p:sp>
      <p:grpSp>
        <p:nvGrpSpPr>
          <p:cNvPr id="547" name="Google Shape;547;p32"/>
          <p:cNvGrpSpPr/>
          <p:nvPr/>
        </p:nvGrpSpPr>
        <p:grpSpPr>
          <a:xfrm>
            <a:off x="2061945" y="2187785"/>
            <a:ext cx="7107112" cy="3034803"/>
            <a:chOff x="8366651" y="2763197"/>
            <a:chExt cx="6434105" cy="1645861"/>
          </a:xfrm>
        </p:grpSpPr>
        <p:sp>
          <p:nvSpPr>
            <p:cNvPr id="548" name="Google Shape;548;p32"/>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549" name="Google Shape;549;p32"/>
            <p:cNvSpPr txBox="1"/>
            <p:nvPr/>
          </p:nvSpPr>
          <p:spPr>
            <a:xfrm>
              <a:off x="8366656" y="2926758"/>
              <a:ext cx="6434100" cy="1482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pt-BR" sz="1500">
                  <a:solidFill>
                    <a:srgbClr val="505050"/>
                  </a:solidFill>
                  <a:latin typeface="Roboto Mono"/>
                  <a:ea typeface="Roboto Mono"/>
                  <a:cs typeface="Roboto Mono"/>
                  <a:sym typeface="Roboto Mono"/>
                </a:rPr>
                <a:t>&lt;!DOCTYPE html&gt;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html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meta</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charset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"utf-8"</a:t>
              </a:r>
              <a:r>
                <a:rPr lang="pt-BR" sz="1500">
                  <a:latin typeface="Roboto Mono"/>
                  <a:ea typeface="Roboto Mono"/>
                  <a:cs typeface="Roboto Mono"/>
                  <a:sym typeface="Roboto Mono"/>
                </a:rPr>
                <a:t> /&gt;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title</a:t>
              </a:r>
              <a:r>
                <a:rPr lang="pt-BR" sz="1500">
                  <a:latin typeface="Roboto Mono"/>
                  <a:ea typeface="Roboto Mono"/>
                  <a:cs typeface="Roboto Mono"/>
                  <a:sym typeface="Roboto Mono"/>
                </a:rPr>
                <a:t>&gt;Minha página de teste&lt;/</a:t>
              </a:r>
              <a:r>
                <a:rPr lang="pt-BR" sz="1500">
                  <a:solidFill>
                    <a:srgbClr val="107000"/>
                  </a:solidFill>
                  <a:latin typeface="Roboto Mono"/>
                  <a:ea typeface="Roboto Mono"/>
                  <a:cs typeface="Roboto Mono"/>
                  <a:sym typeface="Roboto Mono"/>
                </a:rPr>
                <a:t>title</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&gt;Meu gatinho é &lt;</a:t>
              </a:r>
              <a:r>
                <a:rPr lang="pt-BR" sz="1500">
                  <a:solidFill>
                    <a:srgbClr val="107000"/>
                  </a:solidFill>
                  <a:latin typeface="Roboto Mono"/>
                  <a:ea typeface="Roboto Mono"/>
                  <a:cs typeface="Roboto Mono"/>
                  <a:sym typeface="Roboto Mono"/>
                </a:rPr>
                <a:t>strong</a:t>
              </a:r>
              <a:r>
                <a:rPr lang="pt-BR" sz="1500">
                  <a:latin typeface="Roboto Mono"/>
                  <a:ea typeface="Roboto Mono"/>
                  <a:cs typeface="Roboto Mono"/>
                  <a:sym typeface="Roboto Mono"/>
                </a:rPr>
                <a:t>&gt;muito&lt;/</a:t>
              </a:r>
              <a:r>
                <a:rPr lang="pt-BR" sz="1500">
                  <a:solidFill>
                    <a:srgbClr val="107000"/>
                  </a:solidFill>
                  <a:latin typeface="Roboto Mono"/>
                  <a:ea typeface="Roboto Mono"/>
                  <a:cs typeface="Roboto Mono"/>
                  <a:sym typeface="Roboto Mono"/>
                </a:rPr>
                <a:t>strong</a:t>
              </a:r>
              <a:r>
                <a:rPr lang="pt-BR" sz="1500">
                  <a:latin typeface="Roboto Mono"/>
                  <a:ea typeface="Roboto Mono"/>
                  <a:cs typeface="Roboto Mono"/>
                  <a:sym typeface="Roboto Mono"/>
                </a:rPr>
                <a:t>&gt; mal humorado&lt;/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img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src</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"images/icon.png"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alt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"minha página de teste"</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html</a:t>
              </a:r>
              <a:r>
                <a:rPr lang="pt-BR" sz="1500">
                  <a:latin typeface="Roboto Mono"/>
                  <a:ea typeface="Roboto Mono"/>
                  <a:cs typeface="Roboto Mono"/>
                  <a:sym typeface="Roboto Mono"/>
                </a:rPr>
                <a:t>&gt;</a:t>
              </a:r>
              <a:endParaRPr b="1" sz="1500">
                <a:solidFill>
                  <a:srgbClr val="700080"/>
                </a:solidFill>
                <a:latin typeface="Roboto Mono"/>
                <a:ea typeface="Roboto Mono"/>
                <a:cs typeface="Roboto Mono"/>
                <a:sym typeface="Roboto Mono"/>
              </a:endParaRPr>
            </a:p>
            <a:p>
              <a:pPr indent="0" lvl="0" marL="0" rtl="0" algn="l">
                <a:spcBef>
                  <a:spcPts val="0"/>
                </a:spcBef>
                <a:spcAft>
                  <a:spcPts val="0"/>
                </a:spcAft>
                <a:buClr>
                  <a:schemeClr val="dk1"/>
                </a:buClr>
                <a:buSzPts val="1400"/>
                <a:buFont typeface="Arial"/>
                <a:buNone/>
              </a:pPr>
              <a:r>
                <a:t/>
              </a:r>
              <a:endParaRPr b="1" sz="1700">
                <a:solidFill>
                  <a:srgbClr val="700080"/>
                </a:solidFill>
                <a:latin typeface="Roboto Mono"/>
                <a:ea typeface="Roboto Mono"/>
                <a:cs typeface="Roboto Mono"/>
                <a:sym typeface="Roboto Mono"/>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4" name="Shape 554"/>
        <p:cNvGrpSpPr/>
        <p:nvPr/>
      </p:nvGrpSpPr>
      <p:grpSpPr>
        <a:xfrm>
          <a:off x="0" y="0"/>
          <a:ext cx="0" cy="0"/>
          <a:chOff x="0" y="0"/>
          <a:chExt cx="0" cy="0"/>
        </a:xfrm>
      </p:grpSpPr>
      <p:sp>
        <p:nvSpPr>
          <p:cNvPr id="555" name="Google Shape;555;p33"/>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Criando seu próprio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556" name="Google Shape;556;p33"/>
          <p:cNvGrpSpPr/>
          <p:nvPr/>
        </p:nvGrpSpPr>
        <p:grpSpPr>
          <a:xfrm>
            <a:off x="8735250" y="158012"/>
            <a:ext cx="3224150" cy="353150"/>
            <a:chOff x="8735250" y="158012"/>
            <a:chExt cx="3224150" cy="353150"/>
          </a:xfrm>
        </p:grpSpPr>
        <p:sp>
          <p:nvSpPr>
            <p:cNvPr id="557" name="Google Shape;557;p3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58" name="Google Shape;558;p3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59" name="Google Shape;559;p33"/>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60" name="Google Shape;560;p33"/>
          <p:cNvGrpSpPr/>
          <p:nvPr/>
        </p:nvGrpSpPr>
        <p:grpSpPr>
          <a:xfrm>
            <a:off x="395273" y="2687960"/>
            <a:ext cx="1205392" cy="1221490"/>
            <a:chOff x="357861" y="5314203"/>
            <a:chExt cx="1055787" cy="1069887"/>
          </a:xfrm>
        </p:grpSpPr>
        <p:sp>
          <p:nvSpPr>
            <p:cNvPr id="561" name="Google Shape;561;p33"/>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3"/>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63" name="Google Shape;563;p33"/>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64" name="Google Shape;564;p33"/>
          <p:cNvSpPr txBox="1"/>
          <p:nvPr/>
        </p:nvSpPr>
        <p:spPr>
          <a:xfrm>
            <a:off x="1979675" y="1371725"/>
            <a:ext cx="7589700" cy="2658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Um documento HTML pode ser criado em qualquer editor de texto, tudo que você precisa é salvá-lo com a extensão </a:t>
            </a:r>
            <a:r>
              <a:rPr b="1" lang="pt-BR" sz="1800">
                <a:solidFill>
                  <a:schemeClr val="accent3"/>
                </a:solidFill>
                <a:latin typeface="Barlow"/>
                <a:ea typeface="Barlow"/>
                <a:cs typeface="Barlow"/>
                <a:sym typeface="Barlow"/>
              </a:rPr>
              <a:t>.html</a:t>
            </a:r>
            <a:r>
              <a:rPr lang="pt-BR" sz="1800">
                <a:latin typeface="Barlow"/>
                <a:ea typeface="Barlow"/>
                <a:cs typeface="Barlow"/>
                <a:sym typeface="Barlow"/>
              </a:rPr>
              <a:t>. Mas existem as chamadas </a:t>
            </a:r>
            <a:r>
              <a:rPr b="1" lang="pt-BR" sz="1800">
                <a:solidFill>
                  <a:schemeClr val="accent3"/>
                </a:solidFill>
                <a:latin typeface="Barlow"/>
                <a:ea typeface="Barlow"/>
                <a:cs typeface="Barlow"/>
                <a:sym typeface="Barlow"/>
              </a:rPr>
              <a:t>IDEs (Integrated Development Environment)</a:t>
            </a:r>
            <a:r>
              <a:rPr lang="pt-BR" sz="1800">
                <a:latin typeface="Barlow"/>
                <a:ea typeface="Barlow"/>
                <a:cs typeface="Barlow"/>
                <a:sym typeface="Barlow"/>
              </a:rPr>
              <a:t> que oferecem ferramentas que facilitam o trabalho do desenvolvedor. </a:t>
            </a:r>
            <a:endParaRPr sz="1800">
              <a:latin typeface="Barlow"/>
              <a:ea typeface="Barlow"/>
              <a:cs typeface="Barlow"/>
              <a:sym typeface="Barlow"/>
            </a:endParaRPr>
          </a:p>
          <a:p>
            <a:pPr indent="0" lvl="0" marL="0" rtl="0" algn="l">
              <a:lnSpc>
                <a:spcPct val="115000"/>
              </a:lnSpc>
              <a:spcBef>
                <a:spcPts val="0"/>
              </a:spcBef>
              <a:spcAft>
                <a:spcPts val="0"/>
              </a:spcAft>
              <a:buClr>
                <a:srgbClr val="000000"/>
              </a:buClr>
              <a:buSzPts val="1100"/>
              <a:buFont typeface="Arial"/>
              <a:buNone/>
            </a:pPr>
            <a:r>
              <a:t/>
            </a:r>
            <a:endParaRPr sz="1800">
              <a:latin typeface="Barlow"/>
              <a:ea typeface="Barlow"/>
              <a:cs typeface="Barlow"/>
              <a:sym typeface="Barlow"/>
            </a:endParaRPr>
          </a:p>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Indentação automática, diferenciação de sintaxe por cores, validação de código e muitas outras funcionalidades que essas ferramentas podem fornecer dependendo da IDE e da linguagem em questão.</a:t>
            </a:r>
            <a:endParaRPr sz="1800">
              <a:solidFill>
                <a:srgbClr val="212529"/>
              </a:solidFill>
              <a:highlight>
                <a:srgbClr val="FFFFFF"/>
              </a:highlight>
              <a:latin typeface="Barlow"/>
              <a:ea typeface="Barlow"/>
              <a:cs typeface="Barlow"/>
              <a:sym typeface="Barlow"/>
            </a:endParaRPr>
          </a:p>
        </p:txBody>
      </p:sp>
      <p:pic>
        <p:nvPicPr>
          <p:cNvPr id="565" name="Google Shape;565;p33" title="Ficheiro:Notepad++ Logo.png – Wikipédia, a enciclopédia livre"/>
          <p:cNvPicPr preferRelativeResize="0"/>
          <p:nvPr/>
        </p:nvPicPr>
        <p:blipFill>
          <a:blip r:embed="rId4">
            <a:alphaModFix/>
          </a:blip>
          <a:stretch>
            <a:fillRect/>
          </a:stretch>
        </p:blipFill>
        <p:spPr>
          <a:xfrm>
            <a:off x="2040848" y="4235500"/>
            <a:ext cx="2019300" cy="1457325"/>
          </a:xfrm>
          <a:prstGeom prst="rect">
            <a:avLst/>
          </a:prstGeom>
          <a:noFill/>
          <a:ln>
            <a:noFill/>
          </a:ln>
        </p:spPr>
      </p:pic>
      <p:pic>
        <p:nvPicPr>
          <p:cNvPr id="566" name="Google Shape;566;p33"/>
          <p:cNvPicPr preferRelativeResize="0"/>
          <p:nvPr/>
        </p:nvPicPr>
        <p:blipFill rotWithShape="1">
          <a:blip r:embed="rId5">
            <a:alphaModFix/>
          </a:blip>
          <a:srcRect b="19929" l="19686" r="24208" t="0"/>
          <a:stretch/>
        </p:blipFill>
        <p:spPr>
          <a:xfrm>
            <a:off x="4378550" y="4184550"/>
            <a:ext cx="1645925" cy="1510100"/>
          </a:xfrm>
          <a:prstGeom prst="rect">
            <a:avLst/>
          </a:prstGeom>
          <a:noFill/>
          <a:ln>
            <a:noFill/>
          </a:ln>
        </p:spPr>
      </p:pic>
      <p:pic>
        <p:nvPicPr>
          <p:cNvPr id="567" name="Google Shape;567;p33"/>
          <p:cNvPicPr preferRelativeResize="0"/>
          <p:nvPr/>
        </p:nvPicPr>
        <p:blipFill rotWithShape="1">
          <a:blip r:embed="rId6">
            <a:alphaModFix/>
          </a:blip>
          <a:srcRect b="22813" l="6237" r="6281" t="29478"/>
          <a:stretch/>
        </p:blipFill>
        <p:spPr>
          <a:xfrm>
            <a:off x="6165525" y="4525900"/>
            <a:ext cx="3403850" cy="8765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72" name="Shape 572"/>
        <p:cNvGrpSpPr/>
        <p:nvPr/>
      </p:nvGrpSpPr>
      <p:grpSpPr>
        <a:xfrm>
          <a:off x="0" y="0"/>
          <a:ext cx="0" cy="0"/>
          <a:chOff x="0" y="0"/>
          <a:chExt cx="0" cy="0"/>
        </a:xfrm>
      </p:grpSpPr>
      <p:sp>
        <p:nvSpPr>
          <p:cNvPr id="573" name="Google Shape;573;p34"/>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Criando seu próprio HTML</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574" name="Google Shape;574;p34"/>
          <p:cNvGrpSpPr/>
          <p:nvPr/>
        </p:nvGrpSpPr>
        <p:grpSpPr>
          <a:xfrm>
            <a:off x="8735250" y="158012"/>
            <a:ext cx="3224150" cy="353150"/>
            <a:chOff x="8735250" y="158012"/>
            <a:chExt cx="3224150" cy="353150"/>
          </a:xfrm>
        </p:grpSpPr>
        <p:sp>
          <p:nvSpPr>
            <p:cNvPr id="575" name="Google Shape;575;p3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76" name="Google Shape;576;p3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77" name="Google Shape;577;p34"/>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78" name="Google Shape;578;p34"/>
          <p:cNvGrpSpPr/>
          <p:nvPr/>
        </p:nvGrpSpPr>
        <p:grpSpPr>
          <a:xfrm>
            <a:off x="395273" y="2687960"/>
            <a:ext cx="1205392" cy="1221490"/>
            <a:chOff x="357861" y="5314203"/>
            <a:chExt cx="1055787" cy="1069887"/>
          </a:xfrm>
        </p:grpSpPr>
        <p:sp>
          <p:nvSpPr>
            <p:cNvPr id="579" name="Google Shape;579;p34"/>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4"/>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81" name="Google Shape;581;p34"/>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82" name="Google Shape;582;p34"/>
          <p:cNvSpPr txBox="1"/>
          <p:nvPr/>
        </p:nvSpPr>
        <p:spPr>
          <a:xfrm>
            <a:off x="1979675" y="1371725"/>
            <a:ext cx="7589700" cy="2658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Como um arquivo HTML </a:t>
            </a:r>
            <a:r>
              <a:rPr b="1" lang="pt-BR" sz="1800">
                <a:solidFill>
                  <a:schemeClr val="accent3"/>
                </a:solidFill>
                <a:latin typeface="Barlow"/>
                <a:ea typeface="Barlow"/>
                <a:cs typeface="Barlow"/>
                <a:sym typeface="Barlow"/>
              </a:rPr>
              <a:t>não precisa</a:t>
            </a:r>
            <a:r>
              <a:rPr lang="pt-BR" sz="1800">
                <a:latin typeface="Barlow"/>
                <a:ea typeface="Barlow"/>
                <a:cs typeface="Barlow"/>
                <a:sym typeface="Barlow"/>
              </a:rPr>
              <a:t> ser </a:t>
            </a:r>
            <a:r>
              <a:rPr b="1" lang="pt-BR" sz="1800">
                <a:solidFill>
                  <a:schemeClr val="accent3"/>
                </a:solidFill>
                <a:latin typeface="Barlow"/>
                <a:ea typeface="Barlow"/>
                <a:cs typeface="Barlow"/>
                <a:sym typeface="Barlow"/>
              </a:rPr>
              <a:t>compilado</a:t>
            </a:r>
            <a:r>
              <a:rPr lang="pt-BR" sz="1800">
                <a:latin typeface="Barlow"/>
                <a:ea typeface="Barlow"/>
                <a:cs typeface="Barlow"/>
                <a:sym typeface="Barlow"/>
              </a:rPr>
              <a:t> para ser lido pelo navegador, existem diversas ferramentas online que funcionam também como IDEs e trazem alguns benefícios adicionais, como a não necessidade de instalação ou configuração de ambiente, arquivos salvos na nuvem e até mesmo uma hospedagem já pronta na internet.</a:t>
            </a:r>
            <a:endParaRPr sz="1800">
              <a:solidFill>
                <a:srgbClr val="212529"/>
              </a:solidFill>
              <a:highlight>
                <a:srgbClr val="FFFFFF"/>
              </a:highlight>
              <a:latin typeface="Barlow"/>
              <a:ea typeface="Barlow"/>
              <a:cs typeface="Barlow"/>
              <a:sym typeface="Barlow"/>
            </a:endParaRPr>
          </a:p>
        </p:txBody>
      </p:sp>
      <p:grpSp>
        <p:nvGrpSpPr>
          <p:cNvPr id="583" name="Google Shape;583;p34"/>
          <p:cNvGrpSpPr/>
          <p:nvPr/>
        </p:nvGrpSpPr>
        <p:grpSpPr>
          <a:xfrm>
            <a:off x="2064075" y="3486375"/>
            <a:ext cx="1827425" cy="2139415"/>
            <a:chOff x="2064075" y="3486375"/>
            <a:chExt cx="1827425" cy="2139415"/>
          </a:xfrm>
        </p:grpSpPr>
        <p:pic>
          <p:nvPicPr>
            <p:cNvPr id="584" name="Google Shape;584;p34"/>
            <p:cNvPicPr preferRelativeResize="0"/>
            <p:nvPr/>
          </p:nvPicPr>
          <p:blipFill>
            <a:blip r:embed="rId4">
              <a:alphaModFix/>
            </a:blip>
            <a:stretch>
              <a:fillRect/>
            </a:stretch>
          </p:blipFill>
          <p:spPr>
            <a:xfrm>
              <a:off x="2064075" y="3486375"/>
              <a:ext cx="1827425" cy="1725699"/>
            </a:xfrm>
            <a:prstGeom prst="rect">
              <a:avLst/>
            </a:prstGeom>
            <a:noFill/>
            <a:ln>
              <a:noFill/>
            </a:ln>
          </p:spPr>
        </p:pic>
        <p:sp>
          <p:nvSpPr>
            <p:cNvPr id="585" name="Google Shape;585;p34"/>
            <p:cNvSpPr txBox="1"/>
            <p:nvPr/>
          </p:nvSpPr>
          <p:spPr>
            <a:xfrm>
              <a:off x="2334125" y="5148790"/>
              <a:ext cx="12873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pt-BR" sz="1900">
                  <a:solidFill>
                    <a:srgbClr val="409C56"/>
                  </a:solidFill>
                </a:rPr>
                <a:t>SPACES</a:t>
              </a:r>
              <a:endParaRPr b="1" sz="1900">
                <a:solidFill>
                  <a:srgbClr val="409C56"/>
                </a:solidFill>
              </a:endParaRPr>
            </a:p>
          </p:txBody>
        </p:sp>
      </p:grpSp>
      <p:pic>
        <p:nvPicPr>
          <p:cNvPr id="586" name="Google Shape;586;p34"/>
          <p:cNvPicPr preferRelativeResize="0"/>
          <p:nvPr/>
        </p:nvPicPr>
        <p:blipFill rotWithShape="1">
          <a:blip r:embed="rId5">
            <a:alphaModFix/>
          </a:blip>
          <a:srcRect b="27834" l="0" r="0" t="28068"/>
          <a:stretch/>
        </p:blipFill>
        <p:spPr>
          <a:xfrm>
            <a:off x="4418225" y="4030325"/>
            <a:ext cx="3224150" cy="710869"/>
          </a:xfrm>
          <a:prstGeom prst="rect">
            <a:avLst/>
          </a:prstGeom>
          <a:noFill/>
          <a:ln>
            <a:noFill/>
          </a:ln>
        </p:spPr>
      </p:pic>
      <p:pic>
        <p:nvPicPr>
          <p:cNvPr id="587" name="Google Shape;587;p34"/>
          <p:cNvPicPr preferRelativeResize="0"/>
          <p:nvPr/>
        </p:nvPicPr>
        <p:blipFill rotWithShape="1">
          <a:blip r:embed="rId6">
            <a:alphaModFix/>
          </a:blip>
          <a:srcRect b="19534" l="12354" r="13576" t="21072"/>
          <a:stretch/>
        </p:blipFill>
        <p:spPr>
          <a:xfrm>
            <a:off x="7821763" y="3847675"/>
            <a:ext cx="3523973" cy="1076176"/>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592" name="Shape 592"/>
        <p:cNvGrpSpPr/>
        <p:nvPr/>
      </p:nvGrpSpPr>
      <p:grpSpPr>
        <a:xfrm>
          <a:off x="0" y="0"/>
          <a:ext cx="0" cy="0"/>
          <a:chOff x="0" y="0"/>
          <a:chExt cx="0" cy="0"/>
        </a:xfrm>
      </p:grpSpPr>
      <p:sp>
        <p:nvSpPr>
          <p:cNvPr id="593" name="Google Shape;593;p35"/>
          <p:cNvSpPr txBox="1"/>
          <p:nvPr>
            <p:ph type="title"/>
          </p:nvPr>
        </p:nvSpPr>
        <p:spPr>
          <a:xfrm>
            <a:off x="673625" y="2370625"/>
            <a:ext cx="5028000" cy="33936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1200"/>
              </a:spcBef>
              <a:spcAft>
                <a:spcPts val="0"/>
              </a:spcAft>
              <a:buNone/>
            </a:pPr>
            <a:r>
              <a:rPr lang="pt-BR" sz="2500">
                <a:solidFill>
                  <a:srgbClr val="FBFAE6"/>
                </a:solidFill>
                <a:latin typeface="Barlow Medium"/>
                <a:ea typeface="Barlow Medium"/>
                <a:cs typeface="Barlow Medium"/>
                <a:sym typeface="Barlow Medium"/>
              </a:rPr>
              <a:t>Crie uma estrutura básica de HTML com o texto “Olá mundo!”.</a:t>
            </a:r>
            <a:endParaRPr sz="2500">
              <a:solidFill>
                <a:srgbClr val="FBFAE6"/>
              </a:solidFill>
              <a:latin typeface="Barlow Medium"/>
              <a:ea typeface="Barlow Medium"/>
              <a:cs typeface="Barlow Medium"/>
              <a:sym typeface="Barlow Medium"/>
            </a:endParaRPr>
          </a:p>
        </p:txBody>
      </p:sp>
      <p:sp>
        <p:nvSpPr>
          <p:cNvPr id="594" name="Google Shape;594;p35"/>
          <p:cNvSpPr/>
          <p:nvPr/>
        </p:nvSpPr>
        <p:spPr>
          <a:xfrm>
            <a:off x="673625" y="1090525"/>
            <a:ext cx="4340400" cy="1334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rgbClr val="FF6002"/>
                </a:solidFill>
                <a:latin typeface="Barlow Condensed"/>
                <a:ea typeface="Barlow Condensed"/>
                <a:cs typeface="Barlow Condensed"/>
                <a:sym typeface="Barlow Condensed"/>
              </a:rPr>
              <a:t>Exercício</a:t>
            </a:r>
            <a:r>
              <a:rPr b="1" lang="pt-BR" sz="3500">
                <a:solidFill>
                  <a:srgbClr val="FF6002"/>
                </a:solidFill>
                <a:latin typeface="Barlow Condensed"/>
                <a:ea typeface="Barlow Condensed"/>
                <a:cs typeface="Barlow Condensed"/>
                <a:sym typeface="Barlow Condensed"/>
              </a:rPr>
              <a:t> 1:</a:t>
            </a:r>
            <a:endParaRPr b="1" i="0" sz="3500" u="none" cap="none" strike="noStrike">
              <a:solidFill>
                <a:srgbClr val="FF6002"/>
              </a:solidFill>
              <a:latin typeface="Barlow Condensed"/>
              <a:ea typeface="Barlow Condensed"/>
              <a:cs typeface="Barlow Condensed"/>
              <a:sym typeface="Barlow Condensed"/>
            </a:endParaRPr>
          </a:p>
        </p:txBody>
      </p:sp>
      <p:pic>
        <p:nvPicPr>
          <p:cNvPr id="595" name="Google Shape;595;p35"/>
          <p:cNvPicPr preferRelativeResize="0"/>
          <p:nvPr/>
        </p:nvPicPr>
        <p:blipFill rotWithShape="1">
          <a:blip r:embed="rId3">
            <a:alphaModFix/>
          </a:blip>
          <a:srcRect b="97" l="53" r="51749" t="2843"/>
          <a:stretch/>
        </p:blipFill>
        <p:spPr>
          <a:xfrm flipH="1">
            <a:off x="6292500" y="-17533"/>
            <a:ext cx="5899500" cy="6910800"/>
          </a:xfrm>
          <a:prstGeom prst="flowChartDelay">
            <a:avLst/>
          </a:prstGeom>
          <a:noFill/>
          <a:ln>
            <a:noFill/>
          </a:ln>
        </p:spPr>
      </p:pic>
      <p:grpSp>
        <p:nvGrpSpPr>
          <p:cNvPr id="596" name="Google Shape;596;p35"/>
          <p:cNvGrpSpPr/>
          <p:nvPr/>
        </p:nvGrpSpPr>
        <p:grpSpPr>
          <a:xfrm>
            <a:off x="8735250" y="158012"/>
            <a:ext cx="3224150" cy="353150"/>
            <a:chOff x="8735250" y="158012"/>
            <a:chExt cx="3224150" cy="353150"/>
          </a:xfrm>
        </p:grpSpPr>
        <p:sp>
          <p:nvSpPr>
            <p:cNvPr id="597" name="Google Shape;597;p3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98" name="Google Shape;598;p35"/>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603" name="Shape 603"/>
        <p:cNvGrpSpPr/>
        <p:nvPr/>
      </p:nvGrpSpPr>
      <p:grpSpPr>
        <a:xfrm>
          <a:off x="0" y="0"/>
          <a:ext cx="0" cy="0"/>
          <a:chOff x="0" y="0"/>
          <a:chExt cx="0" cy="0"/>
        </a:xfrm>
      </p:grpSpPr>
      <p:sp>
        <p:nvSpPr>
          <p:cNvPr id="604" name="Google Shape;604;p36"/>
          <p:cNvSpPr txBox="1"/>
          <p:nvPr>
            <p:ph type="title"/>
          </p:nvPr>
        </p:nvSpPr>
        <p:spPr>
          <a:xfrm>
            <a:off x="673625" y="2370625"/>
            <a:ext cx="5028000" cy="33936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1200"/>
              </a:spcBef>
              <a:spcAft>
                <a:spcPts val="0"/>
              </a:spcAft>
              <a:buNone/>
            </a:pPr>
            <a:r>
              <a:rPr lang="pt-BR" sz="2500">
                <a:solidFill>
                  <a:schemeClr val="lt1"/>
                </a:solidFill>
                <a:latin typeface="Barlow Medium"/>
                <a:ea typeface="Barlow Medium"/>
                <a:cs typeface="Barlow Medium"/>
                <a:sym typeface="Barlow Medium"/>
              </a:rPr>
              <a:t>Crie uma estrutura básica de HTML com o texto “Olá mundo!”.</a:t>
            </a:r>
            <a:endParaRPr sz="2500">
              <a:solidFill>
                <a:srgbClr val="FBFAE6"/>
              </a:solidFill>
              <a:latin typeface="Barlow Medium"/>
              <a:ea typeface="Barlow Medium"/>
              <a:cs typeface="Barlow Medium"/>
              <a:sym typeface="Barlow Medium"/>
            </a:endParaRPr>
          </a:p>
          <a:p>
            <a:pPr indent="0" lvl="0" marL="0" rtl="0" algn="l">
              <a:lnSpc>
                <a:spcPct val="115000"/>
              </a:lnSpc>
              <a:spcBef>
                <a:spcPts val="1200"/>
              </a:spcBef>
              <a:spcAft>
                <a:spcPts val="0"/>
              </a:spcAft>
              <a:buNone/>
            </a:pPr>
            <a:r>
              <a:t/>
            </a:r>
            <a:endParaRPr sz="2500">
              <a:solidFill>
                <a:srgbClr val="FBFAE6"/>
              </a:solidFill>
              <a:latin typeface="Barlow Medium"/>
              <a:ea typeface="Barlow Medium"/>
              <a:cs typeface="Barlow Medium"/>
              <a:sym typeface="Barlow Medium"/>
            </a:endParaRPr>
          </a:p>
        </p:txBody>
      </p:sp>
      <p:sp>
        <p:nvSpPr>
          <p:cNvPr id="605" name="Google Shape;605;p36"/>
          <p:cNvSpPr/>
          <p:nvPr/>
        </p:nvSpPr>
        <p:spPr>
          <a:xfrm>
            <a:off x="673625" y="1090525"/>
            <a:ext cx="4340400" cy="1334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chemeClr val="accent3"/>
                </a:solidFill>
                <a:latin typeface="Barlow Condensed"/>
                <a:ea typeface="Barlow Condensed"/>
                <a:cs typeface="Barlow Condensed"/>
                <a:sym typeface="Barlow Condensed"/>
              </a:rPr>
              <a:t>Exercício</a:t>
            </a:r>
            <a:r>
              <a:rPr b="1" lang="pt-BR" sz="3500">
                <a:solidFill>
                  <a:srgbClr val="FF6002"/>
                </a:solidFill>
                <a:latin typeface="Barlow Condensed"/>
                <a:ea typeface="Barlow Condensed"/>
                <a:cs typeface="Barlow Condensed"/>
                <a:sym typeface="Barlow Condensed"/>
              </a:rPr>
              <a:t> 1:</a:t>
            </a:r>
            <a:endParaRPr b="1" i="0" sz="3500" u="none" cap="none" strike="noStrike">
              <a:solidFill>
                <a:srgbClr val="FF6002"/>
              </a:solidFill>
              <a:latin typeface="Barlow Condensed"/>
              <a:ea typeface="Barlow Condensed"/>
              <a:cs typeface="Barlow Condensed"/>
              <a:sym typeface="Barlow Condensed"/>
            </a:endParaRPr>
          </a:p>
        </p:txBody>
      </p:sp>
      <p:grpSp>
        <p:nvGrpSpPr>
          <p:cNvPr id="606" name="Google Shape;606;p36"/>
          <p:cNvGrpSpPr/>
          <p:nvPr/>
        </p:nvGrpSpPr>
        <p:grpSpPr>
          <a:xfrm>
            <a:off x="8735250" y="158012"/>
            <a:ext cx="3224150" cy="353150"/>
            <a:chOff x="8735250" y="158012"/>
            <a:chExt cx="3224150" cy="353150"/>
          </a:xfrm>
        </p:grpSpPr>
        <p:sp>
          <p:nvSpPr>
            <p:cNvPr id="607" name="Google Shape;607;p3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08" name="Google Shape;608;p3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grpSp>
        <p:nvGrpSpPr>
          <p:cNvPr id="609" name="Google Shape;609;p36"/>
          <p:cNvGrpSpPr/>
          <p:nvPr/>
        </p:nvGrpSpPr>
        <p:grpSpPr>
          <a:xfrm>
            <a:off x="7093837" y="2033021"/>
            <a:ext cx="3635913" cy="2791959"/>
            <a:chOff x="8366651" y="2763197"/>
            <a:chExt cx="6434105" cy="1514160"/>
          </a:xfrm>
        </p:grpSpPr>
        <p:sp>
          <p:nvSpPr>
            <p:cNvPr id="610" name="Google Shape;610;p36"/>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611" name="Google Shape;611;p36"/>
            <p:cNvSpPr txBox="1"/>
            <p:nvPr/>
          </p:nvSpPr>
          <p:spPr>
            <a:xfrm>
              <a:off x="8366656" y="2926757"/>
              <a:ext cx="6434100" cy="13506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pt-BR" sz="1500">
                  <a:solidFill>
                    <a:srgbClr val="505050"/>
                  </a:solidFill>
                  <a:latin typeface="Roboto Mono"/>
                  <a:ea typeface="Roboto Mono"/>
                  <a:cs typeface="Roboto Mono"/>
                  <a:sym typeface="Roboto Mono"/>
                </a:rPr>
                <a:t>&lt;!DOCTYPE html&gt;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html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meta</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charset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"utf-8"</a:t>
              </a:r>
              <a:r>
                <a:rPr lang="pt-BR" sz="1500">
                  <a:latin typeface="Roboto Mono"/>
                  <a:ea typeface="Roboto Mono"/>
                  <a:cs typeface="Roboto Mono"/>
                  <a:sym typeface="Roboto Mono"/>
                </a:rPr>
                <a:t> /&gt;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title</a:t>
              </a:r>
              <a:r>
                <a:rPr lang="pt-BR" sz="1500">
                  <a:latin typeface="Roboto Mono"/>
                  <a:ea typeface="Roboto Mono"/>
                  <a:cs typeface="Roboto Mono"/>
                  <a:sym typeface="Roboto Mono"/>
                </a:rPr>
                <a:t>&gt;Olá mundo!&lt;/</a:t>
              </a:r>
              <a:r>
                <a:rPr lang="pt-BR" sz="1500">
                  <a:solidFill>
                    <a:srgbClr val="107000"/>
                  </a:solidFill>
                  <a:latin typeface="Roboto Mono"/>
                  <a:ea typeface="Roboto Mono"/>
                  <a:cs typeface="Roboto Mono"/>
                  <a:sym typeface="Roboto Mono"/>
                </a:rPr>
                <a:t>title</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h1</a:t>
              </a:r>
              <a:r>
                <a:rPr lang="pt-BR" sz="1500">
                  <a:latin typeface="Roboto Mono"/>
                  <a:ea typeface="Roboto Mono"/>
                  <a:cs typeface="Roboto Mono"/>
                  <a:sym typeface="Roboto Mono"/>
                </a:rPr>
                <a:t>&gt;Olá mundo!&lt;/</a:t>
              </a:r>
              <a:r>
                <a:rPr lang="pt-BR" sz="1500">
                  <a:solidFill>
                    <a:srgbClr val="107000"/>
                  </a:solidFill>
                  <a:latin typeface="Roboto Mono"/>
                  <a:ea typeface="Roboto Mono"/>
                  <a:cs typeface="Roboto Mono"/>
                  <a:sym typeface="Roboto Mono"/>
                </a:rPr>
                <a:t>h1</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html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spcBef>
                  <a:spcPts val="0"/>
                </a:spcBef>
                <a:spcAft>
                  <a:spcPts val="0"/>
                </a:spcAft>
                <a:buNone/>
              </a:pPr>
              <a:r>
                <a:t/>
              </a:r>
              <a:endParaRPr b="1" sz="1700">
                <a:solidFill>
                  <a:srgbClr val="700080"/>
                </a:solidFill>
                <a:latin typeface="Roboto Mono"/>
                <a:ea typeface="Roboto Mono"/>
                <a:cs typeface="Roboto Mono"/>
                <a:sym typeface="Roboto Mono"/>
              </a:endParaRPr>
            </a:p>
            <a:p>
              <a:pPr indent="0" lvl="0" marL="0" rtl="0" algn="l">
                <a:spcBef>
                  <a:spcPts val="0"/>
                </a:spcBef>
                <a:spcAft>
                  <a:spcPts val="0"/>
                </a:spcAft>
                <a:buClr>
                  <a:schemeClr val="dk1"/>
                </a:buClr>
                <a:buSzPts val="1400"/>
                <a:buFont typeface="Arial"/>
                <a:buNone/>
              </a:pPr>
              <a:r>
                <a:t/>
              </a:r>
              <a:endParaRPr b="1" sz="1700">
                <a:solidFill>
                  <a:srgbClr val="700080"/>
                </a:solidFill>
                <a:latin typeface="Roboto Mono"/>
                <a:ea typeface="Roboto Mono"/>
                <a:cs typeface="Roboto Mono"/>
                <a:sym typeface="Roboto Mono"/>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6" name="Shape 616"/>
        <p:cNvGrpSpPr/>
        <p:nvPr/>
      </p:nvGrpSpPr>
      <p:grpSpPr>
        <a:xfrm>
          <a:off x="0" y="0"/>
          <a:ext cx="0" cy="0"/>
          <a:chOff x="0" y="0"/>
          <a:chExt cx="0" cy="0"/>
        </a:xfrm>
      </p:grpSpPr>
      <p:sp>
        <p:nvSpPr>
          <p:cNvPr id="617" name="Google Shape;617;p37"/>
          <p:cNvSpPr txBox="1"/>
          <p:nvPr/>
        </p:nvSpPr>
        <p:spPr>
          <a:xfrm>
            <a:off x="226375" y="2115475"/>
            <a:ext cx="68631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Tags e elementos básicos</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618" name="Google Shape;618;p37"/>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19" name="Google Shape;619;p37"/>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20" name="Google Shape;620;p37"/>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621" name="Google Shape;621;p37"/>
          <p:cNvGrpSpPr/>
          <p:nvPr/>
        </p:nvGrpSpPr>
        <p:grpSpPr>
          <a:xfrm>
            <a:off x="9063874" y="144445"/>
            <a:ext cx="2943381" cy="312300"/>
            <a:chOff x="9063874" y="144445"/>
            <a:chExt cx="2943381" cy="312300"/>
          </a:xfrm>
        </p:grpSpPr>
        <p:sp>
          <p:nvSpPr>
            <p:cNvPr id="622" name="Google Shape;622;p37"/>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623" name="Google Shape;623;p37"/>
            <p:cNvGrpSpPr/>
            <p:nvPr/>
          </p:nvGrpSpPr>
          <p:grpSpPr>
            <a:xfrm>
              <a:off x="11520441" y="155422"/>
              <a:ext cx="486814" cy="282770"/>
              <a:chOff x="2339925" y="1981650"/>
              <a:chExt cx="2916800" cy="1747650"/>
            </a:xfrm>
          </p:grpSpPr>
          <p:sp>
            <p:nvSpPr>
              <p:cNvPr id="624" name="Google Shape;624;p37"/>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5" name="Google Shape;625;p37"/>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6" name="Google Shape;626;p37"/>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7" name="Google Shape;627;p37"/>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8" name="Google Shape;628;p37"/>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29" name="Google Shape;629;p37"/>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37"/>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31" name="Google Shape;631;p37"/>
          <p:cNvGrpSpPr/>
          <p:nvPr/>
        </p:nvGrpSpPr>
        <p:grpSpPr>
          <a:xfrm>
            <a:off x="8735250" y="158012"/>
            <a:ext cx="3224150" cy="353150"/>
            <a:chOff x="8735250" y="158012"/>
            <a:chExt cx="3224150" cy="353150"/>
          </a:xfrm>
        </p:grpSpPr>
        <p:sp>
          <p:nvSpPr>
            <p:cNvPr id="632" name="Google Shape;632;p3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33" name="Google Shape;633;p3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34" name="Google Shape;634;p37"/>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35" name="Google Shape;635;p37"/>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40" name="Shape 640"/>
        <p:cNvGrpSpPr/>
        <p:nvPr/>
      </p:nvGrpSpPr>
      <p:grpSpPr>
        <a:xfrm>
          <a:off x="0" y="0"/>
          <a:ext cx="0" cy="0"/>
          <a:chOff x="0" y="0"/>
          <a:chExt cx="0" cy="0"/>
        </a:xfrm>
      </p:grpSpPr>
      <p:sp>
        <p:nvSpPr>
          <p:cNvPr id="641" name="Google Shape;641;p38"/>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Cabeçalhos &lt;h1&gt;-&lt;h6&gt;</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642" name="Google Shape;642;p38"/>
          <p:cNvGrpSpPr/>
          <p:nvPr/>
        </p:nvGrpSpPr>
        <p:grpSpPr>
          <a:xfrm>
            <a:off x="8735250" y="158012"/>
            <a:ext cx="3224150" cy="353150"/>
            <a:chOff x="8735250" y="158012"/>
            <a:chExt cx="3224150" cy="353150"/>
          </a:xfrm>
        </p:grpSpPr>
        <p:sp>
          <p:nvSpPr>
            <p:cNvPr id="643" name="Google Shape;643;p3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44" name="Google Shape;644;p3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45" name="Google Shape;645;p38"/>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46" name="Google Shape;646;p38"/>
          <p:cNvGrpSpPr/>
          <p:nvPr/>
        </p:nvGrpSpPr>
        <p:grpSpPr>
          <a:xfrm>
            <a:off x="395273" y="2687960"/>
            <a:ext cx="1205392" cy="1221490"/>
            <a:chOff x="357861" y="5314203"/>
            <a:chExt cx="1055787" cy="1069887"/>
          </a:xfrm>
        </p:grpSpPr>
        <p:sp>
          <p:nvSpPr>
            <p:cNvPr id="647" name="Google Shape;647;p38"/>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38"/>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49" name="Google Shape;649;p38"/>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50" name="Google Shape;650;p38"/>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651" name="Google Shape;651;p38"/>
          <p:cNvSpPr txBox="1"/>
          <p:nvPr/>
        </p:nvSpPr>
        <p:spPr>
          <a:xfrm>
            <a:off x="1979675" y="1371725"/>
            <a:ext cx="7589700" cy="1316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Os elementos de cabeçalhos permitem especificar que certas partes do seu conteúdo são títulos ou subtítulos. Da mesma forma que um livro tem o título principal e os capítulos possuem títulos e subtítulos, um documento HTML também tem. HTML contém 6 níveis de título.</a:t>
            </a:r>
            <a:endParaRPr sz="1800">
              <a:solidFill>
                <a:srgbClr val="212529"/>
              </a:solidFill>
              <a:highlight>
                <a:srgbClr val="FFFFFF"/>
              </a:highlight>
              <a:latin typeface="Barlow"/>
              <a:ea typeface="Barlow"/>
              <a:cs typeface="Barlow"/>
              <a:sym typeface="Barlow"/>
            </a:endParaRPr>
          </a:p>
        </p:txBody>
      </p:sp>
      <p:grpSp>
        <p:nvGrpSpPr>
          <p:cNvPr id="652" name="Google Shape;652;p38"/>
          <p:cNvGrpSpPr/>
          <p:nvPr/>
        </p:nvGrpSpPr>
        <p:grpSpPr>
          <a:xfrm>
            <a:off x="2040246" y="2747062"/>
            <a:ext cx="5872408" cy="1522987"/>
            <a:chOff x="8366651" y="2763197"/>
            <a:chExt cx="6434105" cy="825960"/>
          </a:xfrm>
        </p:grpSpPr>
        <p:sp>
          <p:nvSpPr>
            <p:cNvPr id="653" name="Google Shape;653;p38"/>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654" name="Google Shape;654;p38"/>
            <p:cNvSpPr txBox="1"/>
            <p:nvPr/>
          </p:nvSpPr>
          <p:spPr>
            <a:xfrm>
              <a:off x="8366656" y="2926757"/>
              <a:ext cx="6434100" cy="6624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h1</a:t>
              </a:r>
              <a:r>
                <a:rPr lang="pt-BR" sz="1500">
                  <a:latin typeface="Roboto Mono"/>
                  <a:ea typeface="Roboto Mono"/>
                  <a:cs typeface="Roboto Mono"/>
                  <a:sym typeface="Roboto Mono"/>
                </a:rPr>
                <a:t>&gt;Meu título principal&lt;/</a:t>
              </a:r>
              <a:r>
                <a:rPr lang="pt-BR" sz="1500">
                  <a:solidFill>
                    <a:srgbClr val="107000"/>
                  </a:solidFill>
                  <a:latin typeface="Roboto Mono"/>
                  <a:ea typeface="Roboto Mono"/>
                  <a:cs typeface="Roboto Mono"/>
                  <a:sym typeface="Roboto Mono"/>
                </a:rPr>
                <a:t>h1</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h2</a:t>
              </a:r>
              <a:r>
                <a:rPr lang="pt-BR" sz="1500">
                  <a:latin typeface="Roboto Mono"/>
                  <a:ea typeface="Roboto Mono"/>
                  <a:cs typeface="Roboto Mono"/>
                  <a:sym typeface="Roboto Mono"/>
                </a:rPr>
                <a:t>&gt;Meu título de alto nível&lt;/</a:t>
              </a:r>
              <a:r>
                <a:rPr lang="pt-BR" sz="1500">
                  <a:solidFill>
                    <a:srgbClr val="107000"/>
                  </a:solidFill>
                  <a:latin typeface="Roboto Mono"/>
                  <a:ea typeface="Roboto Mono"/>
                  <a:cs typeface="Roboto Mono"/>
                  <a:sym typeface="Roboto Mono"/>
                </a:rPr>
                <a:t>h2</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h3</a:t>
              </a:r>
              <a:r>
                <a:rPr lang="pt-BR" sz="1500">
                  <a:latin typeface="Roboto Mono"/>
                  <a:ea typeface="Roboto Mono"/>
                  <a:cs typeface="Roboto Mono"/>
                  <a:sym typeface="Roboto Mono"/>
                </a:rPr>
                <a:t>&gt;Meu subtítulo&lt;/</a:t>
              </a:r>
              <a:r>
                <a:rPr lang="pt-BR" sz="1500">
                  <a:solidFill>
                    <a:srgbClr val="107000"/>
                  </a:solidFill>
                  <a:latin typeface="Roboto Mono"/>
                  <a:ea typeface="Roboto Mono"/>
                  <a:cs typeface="Roboto Mono"/>
                  <a:sym typeface="Roboto Mono"/>
                </a:rPr>
                <a:t>h3</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h4</a:t>
              </a:r>
              <a:r>
                <a:rPr lang="pt-BR" sz="1500">
                  <a:latin typeface="Roboto Mono"/>
                  <a:ea typeface="Roboto Mono"/>
                  <a:cs typeface="Roboto Mono"/>
                  <a:sym typeface="Roboto Mono"/>
                </a:rPr>
                <a:t>&gt;Meu segundo subtítulo&lt;/</a:t>
              </a:r>
              <a:r>
                <a:rPr lang="pt-BR" sz="1500">
                  <a:solidFill>
                    <a:srgbClr val="107000"/>
                  </a:solidFill>
                  <a:latin typeface="Roboto Mono"/>
                  <a:ea typeface="Roboto Mono"/>
                  <a:cs typeface="Roboto Mono"/>
                  <a:sym typeface="Roboto Mono"/>
                </a:rPr>
                <a:t>h4</a:t>
              </a:r>
              <a:r>
                <a:rPr lang="pt-BR" sz="1500">
                  <a:latin typeface="Roboto Mono"/>
                  <a:ea typeface="Roboto Mono"/>
                  <a:cs typeface="Roboto Mono"/>
                  <a:sym typeface="Roboto Mono"/>
                </a:rPr>
                <a:t>&gt;</a:t>
              </a:r>
              <a:endParaRPr b="1" sz="2000">
                <a:solidFill>
                  <a:srgbClr val="700080"/>
                </a:solidFill>
                <a:latin typeface="Roboto Mono"/>
                <a:ea typeface="Roboto Mono"/>
                <a:cs typeface="Roboto Mono"/>
                <a:sym typeface="Roboto Mono"/>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8" name="Shape 88"/>
        <p:cNvGrpSpPr/>
        <p:nvPr/>
      </p:nvGrpSpPr>
      <p:grpSpPr>
        <a:xfrm>
          <a:off x="0" y="0"/>
          <a:ext cx="0" cy="0"/>
          <a:chOff x="0" y="0"/>
          <a:chExt cx="0" cy="0"/>
        </a:xfrm>
      </p:grpSpPr>
      <p:sp>
        <p:nvSpPr>
          <p:cNvPr id="89" name="Google Shape;89;p12"/>
          <p:cNvSpPr txBox="1"/>
          <p:nvPr/>
        </p:nvSpPr>
        <p:spPr>
          <a:xfrm>
            <a:off x="671825" y="1021625"/>
            <a:ext cx="4868700" cy="53394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chemeClr val="dk1"/>
              </a:buClr>
              <a:buSzPts val="1500"/>
              <a:buFont typeface="Arial"/>
              <a:buNone/>
            </a:pPr>
            <a:r>
              <a:rPr b="1" lang="pt-BR" sz="3500">
                <a:solidFill>
                  <a:srgbClr val="FF6002"/>
                </a:solidFill>
                <a:latin typeface="Barlow Condensed"/>
                <a:ea typeface="Barlow Condensed"/>
                <a:cs typeface="Barlow Condensed"/>
                <a:sym typeface="Barlow Condensed"/>
              </a:rPr>
              <a:t>Conhecendo vocês</a:t>
            </a:r>
            <a:endParaRPr b="1" i="0" sz="3500" u="none" cap="none" strike="noStrike">
              <a:solidFill>
                <a:srgbClr val="FF6002"/>
              </a:solidFill>
              <a:latin typeface="Barlow Condensed"/>
              <a:ea typeface="Barlow Condensed"/>
              <a:cs typeface="Barlow Condensed"/>
              <a:sym typeface="Barlow Condensed"/>
            </a:endParaRPr>
          </a:p>
          <a:p>
            <a:pPr indent="0" lvl="0" marL="0" marR="0" rtl="0" algn="l">
              <a:lnSpc>
                <a:spcPct val="115000"/>
              </a:lnSpc>
              <a:spcBef>
                <a:spcPts val="0"/>
              </a:spcBef>
              <a:spcAft>
                <a:spcPts val="0"/>
              </a:spcAft>
              <a:buClr>
                <a:schemeClr val="dk1"/>
              </a:buClr>
              <a:buSzPts val="1100"/>
              <a:buFont typeface="Arial"/>
              <a:buNone/>
            </a:pPr>
            <a:r>
              <a:t/>
            </a:r>
            <a:endParaRPr b="1" i="0" sz="1500" u="none" cap="none" strike="noStrike">
              <a:solidFill>
                <a:srgbClr val="252525"/>
              </a:solidFill>
              <a:latin typeface="Barlow"/>
              <a:ea typeface="Barlow"/>
              <a:cs typeface="Barlow"/>
              <a:sym typeface="Barlow"/>
            </a:endParaRPr>
          </a:p>
          <a:p>
            <a:pPr indent="0" lvl="0" marL="0" marR="0" rtl="0" algn="l">
              <a:lnSpc>
                <a:spcPct val="115000"/>
              </a:lnSpc>
              <a:spcBef>
                <a:spcPts val="0"/>
              </a:spcBef>
              <a:spcAft>
                <a:spcPts val="0"/>
              </a:spcAft>
              <a:buClr>
                <a:schemeClr val="dk1"/>
              </a:buClr>
              <a:buSzPts val="1100"/>
              <a:buFont typeface="Arial"/>
              <a:buNone/>
            </a:pPr>
            <a:r>
              <a:rPr b="1" lang="pt-BR" sz="2500">
                <a:solidFill>
                  <a:srgbClr val="212529"/>
                </a:solidFill>
                <a:latin typeface="Barlow Semi Condensed"/>
                <a:ea typeface="Barlow Semi Condensed"/>
                <a:cs typeface="Barlow Semi Condensed"/>
                <a:sym typeface="Barlow Semi Condensed"/>
              </a:rPr>
              <a:t>PESQUISA</a:t>
            </a:r>
            <a:endParaRPr b="0" i="0" sz="2000" u="none" cap="none" strike="noStrike">
              <a:solidFill>
                <a:srgbClr val="212529"/>
              </a:solidFill>
              <a:latin typeface="Barlow"/>
              <a:ea typeface="Barlow"/>
              <a:cs typeface="Barlow"/>
              <a:sym typeface="Barlow"/>
            </a:endParaRPr>
          </a:p>
          <a:p>
            <a:pPr indent="0" lvl="0" marL="0" marR="0" rtl="0" algn="l">
              <a:lnSpc>
                <a:spcPct val="120000"/>
              </a:lnSpc>
              <a:spcBef>
                <a:spcPts val="1000"/>
              </a:spcBef>
              <a:spcAft>
                <a:spcPts val="1000"/>
              </a:spcAft>
              <a:buClr>
                <a:srgbClr val="000000"/>
              </a:buClr>
              <a:buSzPts val="1500"/>
              <a:buFont typeface="Arial"/>
              <a:buNone/>
            </a:pPr>
            <a:r>
              <a:t/>
            </a:r>
            <a:endParaRPr b="0" i="0" sz="1500" u="none" cap="none" strike="noStrike">
              <a:solidFill>
                <a:schemeClr val="lt1"/>
              </a:solidFill>
              <a:latin typeface="Barlow Medium"/>
              <a:ea typeface="Barlow Medium"/>
              <a:cs typeface="Barlow Medium"/>
              <a:sym typeface="Barlow Medium"/>
            </a:endParaRPr>
          </a:p>
        </p:txBody>
      </p:sp>
      <p:sp>
        <p:nvSpPr>
          <p:cNvPr id="90" name="Google Shape;90;p12"/>
          <p:cNvSpPr/>
          <p:nvPr/>
        </p:nvSpPr>
        <p:spPr>
          <a:xfrm flipH="1" rot="-2700000">
            <a:off x="6986150" y="1334881"/>
            <a:ext cx="1105657" cy="1105657"/>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1" name="Google Shape;91;p12"/>
          <p:cNvSpPr/>
          <p:nvPr/>
        </p:nvSpPr>
        <p:spPr>
          <a:xfrm rot="5400000">
            <a:off x="6987623" y="-585852"/>
            <a:ext cx="1116342" cy="22328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92" name="Google Shape;92;p12"/>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nvGrpSpPr>
          <p:cNvPr id="93" name="Google Shape;93;p12"/>
          <p:cNvGrpSpPr/>
          <p:nvPr/>
        </p:nvGrpSpPr>
        <p:grpSpPr>
          <a:xfrm>
            <a:off x="8735250" y="158012"/>
            <a:ext cx="3224150" cy="353150"/>
            <a:chOff x="8735250" y="158012"/>
            <a:chExt cx="3224150" cy="353150"/>
          </a:xfrm>
        </p:grpSpPr>
        <p:sp>
          <p:nvSpPr>
            <p:cNvPr id="94" name="Google Shape;94;p1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5" name="Google Shape;95;p12"/>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59" name="Shape 659"/>
        <p:cNvGrpSpPr/>
        <p:nvPr/>
      </p:nvGrpSpPr>
      <p:grpSpPr>
        <a:xfrm>
          <a:off x="0" y="0"/>
          <a:ext cx="0" cy="0"/>
          <a:chOff x="0" y="0"/>
          <a:chExt cx="0" cy="0"/>
        </a:xfrm>
      </p:grpSpPr>
      <p:sp>
        <p:nvSpPr>
          <p:cNvPr id="660" name="Google Shape;660;p39"/>
          <p:cNvSpPr txBox="1"/>
          <p:nvPr/>
        </p:nvSpPr>
        <p:spPr>
          <a:xfrm>
            <a:off x="1979675" y="646000"/>
            <a:ext cx="5648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Parágrafos &lt;p&gt;</a:t>
            </a:r>
            <a:endParaRPr b="1" sz="2900">
              <a:solidFill>
                <a:schemeClr val="accent3"/>
              </a:solidFill>
              <a:latin typeface="Barlow Condensed"/>
              <a:ea typeface="Barlow Condensed"/>
              <a:cs typeface="Barlow Condensed"/>
              <a:sym typeface="Barlow Condensed"/>
            </a:endParaRPr>
          </a:p>
        </p:txBody>
      </p:sp>
      <p:grpSp>
        <p:nvGrpSpPr>
          <p:cNvPr id="661" name="Google Shape;661;p39"/>
          <p:cNvGrpSpPr/>
          <p:nvPr/>
        </p:nvGrpSpPr>
        <p:grpSpPr>
          <a:xfrm>
            <a:off x="8735250" y="158012"/>
            <a:ext cx="3224150" cy="353150"/>
            <a:chOff x="8735250" y="158012"/>
            <a:chExt cx="3224150" cy="353150"/>
          </a:xfrm>
        </p:grpSpPr>
        <p:sp>
          <p:nvSpPr>
            <p:cNvPr id="662" name="Google Shape;662;p3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63" name="Google Shape;663;p3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64" name="Google Shape;664;p39"/>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65" name="Google Shape;665;p39"/>
          <p:cNvGrpSpPr/>
          <p:nvPr/>
        </p:nvGrpSpPr>
        <p:grpSpPr>
          <a:xfrm>
            <a:off x="395273" y="2687960"/>
            <a:ext cx="1205392" cy="1221490"/>
            <a:chOff x="357861" y="5314203"/>
            <a:chExt cx="1055787" cy="1069887"/>
          </a:xfrm>
        </p:grpSpPr>
        <p:sp>
          <p:nvSpPr>
            <p:cNvPr id="666" name="Google Shape;666;p39"/>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39"/>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68" name="Google Shape;668;p39"/>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69" name="Google Shape;669;p39"/>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670" name="Google Shape;670;p39"/>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Como explicado anteriormente, os elementos </a:t>
            </a:r>
            <a:r>
              <a:rPr b="1" lang="pt-BR" sz="1800">
                <a:solidFill>
                  <a:schemeClr val="dk2"/>
                </a:solidFill>
                <a:latin typeface="Barlow"/>
                <a:ea typeface="Barlow"/>
                <a:cs typeface="Barlow"/>
                <a:sym typeface="Barlow"/>
              </a:rPr>
              <a:t>&lt;p&gt;</a:t>
            </a:r>
            <a:r>
              <a:rPr lang="pt-BR" sz="1800">
                <a:latin typeface="Barlow"/>
                <a:ea typeface="Barlow"/>
                <a:cs typeface="Barlow"/>
                <a:sym typeface="Barlow"/>
              </a:rPr>
              <a:t> são para conter parágrafos de texto; você os usará com frequência ao marcar um conteúdo de texto regular:</a:t>
            </a:r>
            <a:endParaRPr sz="1800">
              <a:solidFill>
                <a:srgbClr val="212529"/>
              </a:solidFill>
              <a:highlight>
                <a:srgbClr val="FFFFFF"/>
              </a:highlight>
              <a:latin typeface="Barlow"/>
              <a:ea typeface="Barlow"/>
              <a:cs typeface="Barlow"/>
              <a:sym typeface="Barlow"/>
            </a:endParaRPr>
          </a:p>
        </p:txBody>
      </p:sp>
      <p:grpSp>
        <p:nvGrpSpPr>
          <p:cNvPr id="671" name="Google Shape;671;p39"/>
          <p:cNvGrpSpPr/>
          <p:nvPr/>
        </p:nvGrpSpPr>
        <p:grpSpPr>
          <a:xfrm>
            <a:off x="2033696" y="2474212"/>
            <a:ext cx="5872408" cy="775654"/>
            <a:chOff x="8366651" y="2763197"/>
            <a:chExt cx="6434105" cy="420660"/>
          </a:xfrm>
        </p:grpSpPr>
        <p:sp>
          <p:nvSpPr>
            <p:cNvPr id="672" name="Google Shape;672;p39"/>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673" name="Google Shape;673;p39"/>
            <p:cNvSpPr txBox="1"/>
            <p:nvPr/>
          </p:nvSpPr>
          <p:spPr>
            <a:xfrm>
              <a:off x="8366656" y="2926757"/>
              <a:ext cx="6434100" cy="257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r>
                <a:rPr lang="pt-BR" sz="1500">
                  <a:latin typeface="Roboto Mono"/>
                  <a:ea typeface="Roboto Mono"/>
                  <a:cs typeface="Roboto Mono"/>
                  <a:sym typeface="Roboto Mono"/>
                </a:rPr>
                <a:t>Este é um parágrafo simples</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b="1" sz="2000">
                <a:solidFill>
                  <a:srgbClr val="700080"/>
                </a:solidFill>
                <a:latin typeface="Roboto Mono"/>
                <a:ea typeface="Roboto Mono"/>
                <a:cs typeface="Roboto Mono"/>
                <a:sym typeface="Roboto Mono"/>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78" name="Shape 678"/>
        <p:cNvGrpSpPr/>
        <p:nvPr/>
      </p:nvGrpSpPr>
      <p:grpSpPr>
        <a:xfrm>
          <a:off x="0" y="0"/>
          <a:ext cx="0" cy="0"/>
          <a:chOff x="0" y="0"/>
          <a:chExt cx="0" cy="0"/>
        </a:xfrm>
      </p:grpSpPr>
      <p:sp>
        <p:nvSpPr>
          <p:cNvPr id="679" name="Google Shape;679;p40"/>
          <p:cNvSpPr txBox="1"/>
          <p:nvPr/>
        </p:nvSpPr>
        <p:spPr>
          <a:xfrm>
            <a:off x="1979675" y="646000"/>
            <a:ext cx="66720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Q</a:t>
            </a:r>
            <a:r>
              <a:rPr b="1" lang="pt-BR" sz="2900">
                <a:solidFill>
                  <a:schemeClr val="accent3"/>
                </a:solidFill>
                <a:latin typeface="Barlow Condensed"/>
                <a:ea typeface="Barlow Condensed"/>
                <a:cs typeface="Barlow Condensed"/>
                <a:sym typeface="Barlow Condensed"/>
              </a:rPr>
              <a:t>uebra de linha &lt;br</a:t>
            </a:r>
            <a:r>
              <a:rPr b="1" lang="pt-BR" sz="2900">
                <a:solidFill>
                  <a:schemeClr val="accent3"/>
                </a:solidFill>
                <a:latin typeface="Barlow Condensed"/>
                <a:ea typeface="Barlow Condensed"/>
                <a:cs typeface="Barlow Condensed"/>
                <a:sym typeface="Barlow Condensed"/>
              </a:rPr>
              <a:t> /</a:t>
            </a:r>
            <a:r>
              <a:rPr b="1" lang="pt-BR" sz="2900">
                <a:solidFill>
                  <a:schemeClr val="accent3"/>
                </a:solidFill>
                <a:latin typeface="Barlow Condensed"/>
                <a:ea typeface="Barlow Condensed"/>
                <a:cs typeface="Barlow Condensed"/>
                <a:sym typeface="Barlow Condensed"/>
              </a:rPr>
              <a:t>&gt; e linha horizontal &lt;hr</a:t>
            </a:r>
            <a:r>
              <a:rPr b="1" lang="pt-BR" sz="2900">
                <a:solidFill>
                  <a:schemeClr val="accent3"/>
                </a:solidFill>
                <a:latin typeface="Barlow Condensed"/>
                <a:ea typeface="Barlow Condensed"/>
                <a:cs typeface="Barlow Condensed"/>
                <a:sym typeface="Barlow Condensed"/>
              </a:rPr>
              <a:t> /</a:t>
            </a:r>
            <a:r>
              <a:rPr b="1" lang="pt-BR" sz="2900">
                <a:solidFill>
                  <a:schemeClr val="accent3"/>
                </a:solidFill>
                <a:latin typeface="Barlow Condensed"/>
                <a:ea typeface="Barlow Condensed"/>
                <a:cs typeface="Barlow Condensed"/>
                <a:sym typeface="Barlow Condensed"/>
              </a:rPr>
              <a:t>&gt;</a:t>
            </a:r>
            <a:endParaRPr b="1" sz="2900">
              <a:solidFill>
                <a:schemeClr val="accent3"/>
              </a:solidFill>
              <a:latin typeface="Barlow Condensed"/>
              <a:ea typeface="Barlow Condensed"/>
              <a:cs typeface="Barlow Condensed"/>
              <a:sym typeface="Barlow Condensed"/>
            </a:endParaRPr>
          </a:p>
        </p:txBody>
      </p:sp>
      <p:grpSp>
        <p:nvGrpSpPr>
          <p:cNvPr id="680" name="Google Shape;680;p40"/>
          <p:cNvGrpSpPr/>
          <p:nvPr/>
        </p:nvGrpSpPr>
        <p:grpSpPr>
          <a:xfrm>
            <a:off x="8735250" y="158012"/>
            <a:ext cx="3224150" cy="353150"/>
            <a:chOff x="8735250" y="158012"/>
            <a:chExt cx="3224150" cy="353150"/>
          </a:xfrm>
        </p:grpSpPr>
        <p:sp>
          <p:nvSpPr>
            <p:cNvPr id="681" name="Google Shape;681;p4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82" name="Google Shape;682;p4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83" name="Google Shape;683;p40"/>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84" name="Google Shape;684;p40"/>
          <p:cNvGrpSpPr/>
          <p:nvPr/>
        </p:nvGrpSpPr>
        <p:grpSpPr>
          <a:xfrm>
            <a:off x="395273" y="2687960"/>
            <a:ext cx="1205392" cy="1221490"/>
            <a:chOff x="357861" y="5314203"/>
            <a:chExt cx="1055787" cy="1069887"/>
          </a:xfrm>
        </p:grpSpPr>
        <p:sp>
          <p:nvSpPr>
            <p:cNvPr id="685" name="Google Shape;685;p40"/>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40"/>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7" name="Google Shape;687;p40"/>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88" name="Google Shape;688;p40"/>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689" name="Google Shape;689;p40"/>
          <p:cNvSpPr txBox="1"/>
          <p:nvPr/>
        </p:nvSpPr>
        <p:spPr>
          <a:xfrm>
            <a:off x="1979675" y="1371725"/>
            <a:ext cx="7589700" cy="727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As quebras de linhas ocorrem naturalmente quando não há mais espaço em tela para o texto, mas é possível forçar essa quebra utilizando a tag </a:t>
            </a:r>
            <a:r>
              <a:rPr b="1" lang="pt-BR" sz="1800">
                <a:solidFill>
                  <a:schemeClr val="dk2"/>
                </a:solidFill>
                <a:latin typeface="Barlow"/>
                <a:ea typeface="Barlow"/>
                <a:cs typeface="Barlow"/>
                <a:sym typeface="Barlow"/>
              </a:rPr>
              <a:t>&lt;br /&gt;:</a:t>
            </a:r>
            <a:endParaRPr sz="1800">
              <a:solidFill>
                <a:srgbClr val="212529"/>
              </a:solidFill>
              <a:highlight>
                <a:srgbClr val="FFFFFF"/>
              </a:highlight>
              <a:latin typeface="Barlow"/>
              <a:ea typeface="Barlow"/>
              <a:cs typeface="Barlow"/>
              <a:sym typeface="Barlow"/>
            </a:endParaRPr>
          </a:p>
        </p:txBody>
      </p:sp>
      <p:sp>
        <p:nvSpPr>
          <p:cNvPr id="690" name="Google Shape;690;p40"/>
          <p:cNvSpPr txBox="1"/>
          <p:nvPr/>
        </p:nvSpPr>
        <p:spPr>
          <a:xfrm>
            <a:off x="2071413" y="3943650"/>
            <a:ext cx="7589700" cy="727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Você pode também inserir uma linha horizontal para dividir blocos da sua página utilizando a tag </a:t>
            </a:r>
            <a:r>
              <a:rPr b="1" lang="pt-BR" sz="1800">
                <a:solidFill>
                  <a:schemeClr val="dk2"/>
                </a:solidFill>
                <a:latin typeface="Barlow"/>
                <a:ea typeface="Barlow"/>
                <a:cs typeface="Barlow"/>
                <a:sym typeface="Barlow"/>
              </a:rPr>
              <a:t>&lt;hr</a:t>
            </a:r>
            <a:r>
              <a:rPr b="1" lang="pt-BR" sz="1800">
                <a:solidFill>
                  <a:schemeClr val="dk2"/>
                </a:solidFill>
                <a:latin typeface="Barlow"/>
                <a:ea typeface="Barlow"/>
                <a:cs typeface="Barlow"/>
                <a:sym typeface="Barlow"/>
              </a:rPr>
              <a:t> /</a:t>
            </a:r>
            <a:r>
              <a:rPr b="1" lang="pt-BR" sz="1800">
                <a:solidFill>
                  <a:schemeClr val="dk2"/>
                </a:solidFill>
                <a:latin typeface="Barlow"/>
                <a:ea typeface="Barlow"/>
                <a:cs typeface="Barlow"/>
                <a:sym typeface="Barlow"/>
              </a:rPr>
              <a:t>&gt;</a:t>
            </a:r>
            <a:r>
              <a:rPr lang="pt-BR" sz="1800">
                <a:latin typeface="Barlow"/>
                <a:ea typeface="Barlow"/>
                <a:cs typeface="Barlow"/>
                <a:sym typeface="Barlow"/>
              </a:rPr>
              <a:t>:</a:t>
            </a:r>
            <a:endParaRPr sz="1800">
              <a:latin typeface="Barlow"/>
              <a:ea typeface="Barlow"/>
              <a:cs typeface="Barlow"/>
              <a:sym typeface="Barlow"/>
            </a:endParaRPr>
          </a:p>
        </p:txBody>
      </p:sp>
      <p:grpSp>
        <p:nvGrpSpPr>
          <p:cNvPr id="691" name="Google Shape;691;p40"/>
          <p:cNvGrpSpPr/>
          <p:nvPr/>
        </p:nvGrpSpPr>
        <p:grpSpPr>
          <a:xfrm>
            <a:off x="2071419" y="2099481"/>
            <a:ext cx="7445547" cy="770125"/>
            <a:chOff x="8366651" y="2763197"/>
            <a:chExt cx="6434105" cy="417661"/>
          </a:xfrm>
        </p:grpSpPr>
        <p:sp>
          <p:nvSpPr>
            <p:cNvPr id="692" name="Google Shape;692;p40"/>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693" name="Google Shape;693;p40"/>
            <p:cNvSpPr txBox="1"/>
            <p:nvPr/>
          </p:nvSpPr>
          <p:spPr>
            <a:xfrm>
              <a:off x="8366656" y="2926758"/>
              <a:ext cx="6434100" cy="254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r>
                <a:rPr lang="pt-BR" sz="1500">
                  <a:latin typeface="Roboto Mono"/>
                  <a:ea typeface="Roboto Mono"/>
                  <a:cs typeface="Roboto Mono"/>
                  <a:sym typeface="Roboto Mono"/>
                </a:rPr>
                <a:t>Este é um parágrafo simples&lt;</a:t>
              </a:r>
              <a:r>
                <a:rPr lang="pt-BR" sz="1500">
                  <a:solidFill>
                    <a:srgbClr val="107000"/>
                  </a:solidFill>
                  <a:latin typeface="Roboto Mono"/>
                  <a:ea typeface="Roboto Mono"/>
                  <a:cs typeface="Roboto Mono"/>
                  <a:sym typeface="Roboto Mono"/>
                </a:rPr>
                <a:t>br</a:t>
              </a:r>
              <a:r>
                <a:rPr lang="pt-BR" sz="1500">
                  <a:latin typeface="Roboto Mono"/>
                  <a:ea typeface="Roboto Mono"/>
                  <a:cs typeface="Roboto Mono"/>
                  <a:sym typeface="Roboto Mono"/>
                </a:rPr>
                <a:t>&gt;aqui vem a segunda linha</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b="1" sz="2000">
                <a:solidFill>
                  <a:srgbClr val="700080"/>
                </a:solidFill>
                <a:latin typeface="Roboto Mono"/>
                <a:ea typeface="Roboto Mono"/>
                <a:cs typeface="Roboto Mono"/>
                <a:sym typeface="Roboto Mono"/>
              </a:endParaRPr>
            </a:p>
          </p:txBody>
        </p:sp>
      </p:grpSp>
      <p:grpSp>
        <p:nvGrpSpPr>
          <p:cNvPr id="694" name="Google Shape;694;p40"/>
          <p:cNvGrpSpPr/>
          <p:nvPr/>
        </p:nvGrpSpPr>
        <p:grpSpPr>
          <a:xfrm>
            <a:off x="2071421" y="4825270"/>
            <a:ext cx="7445546" cy="1282911"/>
            <a:chOff x="8366651" y="2763197"/>
            <a:chExt cx="6434105" cy="695760"/>
          </a:xfrm>
        </p:grpSpPr>
        <p:sp>
          <p:nvSpPr>
            <p:cNvPr id="695" name="Google Shape;695;p40"/>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696" name="Google Shape;696;p40"/>
            <p:cNvSpPr txBox="1"/>
            <p:nvPr/>
          </p:nvSpPr>
          <p:spPr>
            <a:xfrm>
              <a:off x="8366656" y="2926757"/>
              <a:ext cx="6434100" cy="5322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r>
                <a:rPr lang="pt-BR" sz="1500">
                  <a:latin typeface="Roboto Mono"/>
                  <a:ea typeface="Roboto Mono"/>
                  <a:cs typeface="Roboto Mono"/>
                  <a:sym typeface="Roboto Mono"/>
                </a:rPr>
                <a:t>Este é um parágrafo simples</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hr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r>
                <a:rPr lang="pt-BR" sz="1500">
                  <a:latin typeface="Roboto Mono"/>
                  <a:ea typeface="Roboto Mono"/>
                  <a:cs typeface="Roboto Mono"/>
                  <a:sym typeface="Roboto Mono"/>
                </a:rPr>
                <a:t>Este é o segundo parágrafo</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b="1" sz="2000">
                <a:solidFill>
                  <a:srgbClr val="700080"/>
                </a:solidFill>
                <a:latin typeface="Roboto Mono"/>
                <a:ea typeface="Roboto Mono"/>
                <a:cs typeface="Roboto Mono"/>
                <a:sym typeface="Roboto Mono"/>
              </a:endParaRPr>
            </a:p>
          </p:txBody>
        </p:sp>
      </p:grpSp>
      <p:sp>
        <p:nvSpPr>
          <p:cNvPr id="697" name="Google Shape;697;p40"/>
          <p:cNvSpPr txBox="1"/>
          <p:nvPr/>
        </p:nvSpPr>
        <p:spPr>
          <a:xfrm>
            <a:off x="2071413" y="3098500"/>
            <a:ext cx="7589700" cy="727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Não use</a:t>
            </a:r>
            <a:r>
              <a:rPr b="1" lang="pt-BR" sz="1800">
                <a:solidFill>
                  <a:schemeClr val="dk2"/>
                </a:solidFill>
                <a:latin typeface="Barlow"/>
                <a:ea typeface="Barlow"/>
                <a:cs typeface="Barlow"/>
                <a:sym typeface="Barlow"/>
              </a:rPr>
              <a:t> &lt;br&gt;</a:t>
            </a:r>
            <a:r>
              <a:rPr lang="pt-BR" sz="1800">
                <a:latin typeface="Barlow"/>
                <a:ea typeface="Barlow"/>
                <a:cs typeface="Barlow"/>
                <a:sym typeface="Barlow"/>
              </a:rPr>
              <a:t> para aumentar o espaço entre as linhas de texto. O ideal é fazer uso de margens com CSS para isso.</a:t>
            </a:r>
            <a:endParaRPr sz="1800">
              <a:latin typeface="Barlow"/>
              <a:ea typeface="Barlow"/>
              <a:cs typeface="Barlow"/>
              <a:sym typeface="Barlow"/>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02" name="Shape 702"/>
        <p:cNvGrpSpPr/>
        <p:nvPr/>
      </p:nvGrpSpPr>
      <p:grpSpPr>
        <a:xfrm>
          <a:off x="0" y="0"/>
          <a:ext cx="0" cy="0"/>
          <a:chOff x="0" y="0"/>
          <a:chExt cx="0" cy="0"/>
        </a:xfrm>
      </p:grpSpPr>
      <p:sp>
        <p:nvSpPr>
          <p:cNvPr id="703" name="Google Shape;703;p41"/>
          <p:cNvSpPr txBox="1"/>
          <p:nvPr/>
        </p:nvSpPr>
        <p:spPr>
          <a:xfrm>
            <a:off x="1979675" y="646000"/>
            <a:ext cx="66720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Negrito</a:t>
            </a:r>
            <a:r>
              <a:rPr b="1" lang="pt-BR" sz="2900">
                <a:solidFill>
                  <a:schemeClr val="accent3"/>
                </a:solidFill>
                <a:latin typeface="Barlow Condensed"/>
                <a:ea typeface="Barlow Condensed"/>
                <a:cs typeface="Barlow Condensed"/>
                <a:sym typeface="Barlow Condensed"/>
              </a:rPr>
              <a:t> &lt;b&gt;, itálico &lt;i&gt; e sublinhado &lt;u&gt;</a:t>
            </a:r>
            <a:endParaRPr b="1" sz="2900">
              <a:solidFill>
                <a:schemeClr val="accent3"/>
              </a:solidFill>
              <a:latin typeface="Barlow Condensed"/>
              <a:ea typeface="Barlow Condensed"/>
              <a:cs typeface="Barlow Condensed"/>
              <a:sym typeface="Barlow Condensed"/>
            </a:endParaRPr>
          </a:p>
        </p:txBody>
      </p:sp>
      <p:grpSp>
        <p:nvGrpSpPr>
          <p:cNvPr id="704" name="Google Shape;704;p41"/>
          <p:cNvGrpSpPr/>
          <p:nvPr/>
        </p:nvGrpSpPr>
        <p:grpSpPr>
          <a:xfrm>
            <a:off x="8735250" y="158012"/>
            <a:ext cx="3224150" cy="353150"/>
            <a:chOff x="8735250" y="158012"/>
            <a:chExt cx="3224150" cy="353150"/>
          </a:xfrm>
        </p:grpSpPr>
        <p:sp>
          <p:nvSpPr>
            <p:cNvPr id="705" name="Google Shape;705;p4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06" name="Google Shape;706;p4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707" name="Google Shape;707;p41"/>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08" name="Google Shape;708;p41"/>
          <p:cNvGrpSpPr/>
          <p:nvPr/>
        </p:nvGrpSpPr>
        <p:grpSpPr>
          <a:xfrm>
            <a:off x="395273" y="2687960"/>
            <a:ext cx="1205392" cy="1221490"/>
            <a:chOff x="357861" y="5314203"/>
            <a:chExt cx="1055787" cy="1069887"/>
          </a:xfrm>
        </p:grpSpPr>
        <p:sp>
          <p:nvSpPr>
            <p:cNvPr id="709" name="Google Shape;709;p41"/>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41"/>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11" name="Google Shape;711;p41"/>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712" name="Google Shape;712;p41"/>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grpSp>
        <p:nvGrpSpPr>
          <p:cNvPr id="713" name="Google Shape;713;p41"/>
          <p:cNvGrpSpPr/>
          <p:nvPr/>
        </p:nvGrpSpPr>
        <p:grpSpPr>
          <a:xfrm>
            <a:off x="1979671" y="2554520"/>
            <a:ext cx="7445546" cy="1282911"/>
            <a:chOff x="8366651" y="2763197"/>
            <a:chExt cx="6434105" cy="695760"/>
          </a:xfrm>
        </p:grpSpPr>
        <p:sp>
          <p:nvSpPr>
            <p:cNvPr id="714" name="Google Shape;714;p41"/>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715" name="Google Shape;715;p41"/>
            <p:cNvSpPr txBox="1"/>
            <p:nvPr/>
          </p:nvSpPr>
          <p:spPr>
            <a:xfrm>
              <a:off x="8366656" y="2926757"/>
              <a:ext cx="6434100" cy="5322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&gt;Texto com &lt;</a:t>
              </a:r>
              <a:r>
                <a:rPr lang="pt-BR" sz="1500">
                  <a:solidFill>
                    <a:srgbClr val="107000"/>
                  </a:solidFill>
                  <a:latin typeface="Roboto Mono"/>
                  <a:ea typeface="Roboto Mono"/>
                  <a:cs typeface="Roboto Mono"/>
                  <a:sym typeface="Roboto Mono"/>
                </a:rPr>
                <a:t>b</a:t>
              </a:r>
              <a:r>
                <a:rPr lang="pt-BR" sz="1500">
                  <a:latin typeface="Roboto Mono"/>
                  <a:ea typeface="Roboto Mono"/>
                  <a:cs typeface="Roboto Mono"/>
                  <a:sym typeface="Roboto Mono"/>
                </a:rPr>
                <a:t>&gt;negrito&lt;/</a:t>
              </a:r>
              <a:r>
                <a:rPr lang="pt-BR" sz="1500">
                  <a:solidFill>
                    <a:srgbClr val="107000"/>
                  </a:solidFill>
                  <a:latin typeface="Roboto Mono"/>
                  <a:ea typeface="Roboto Mono"/>
                  <a:cs typeface="Roboto Mono"/>
                  <a:sym typeface="Roboto Mono"/>
                </a:rPr>
                <a:t>b</a:t>
              </a:r>
              <a:r>
                <a:rPr lang="pt-BR" sz="1500">
                  <a:latin typeface="Roboto Mono"/>
                  <a:ea typeface="Roboto Mono"/>
                  <a:cs typeface="Roboto Mono"/>
                  <a:sym typeface="Roboto Mono"/>
                </a:rPr>
                <a:t>&gt;&lt;/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&gt;Texto com &lt;</a:t>
              </a:r>
              <a:r>
                <a:rPr lang="pt-BR" sz="1500">
                  <a:solidFill>
                    <a:srgbClr val="107000"/>
                  </a:solidFill>
                  <a:latin typeface="Roboto Mono"/>
                  <a:ea typeface="Roboto Mono"/>
                  <a:cs typeface="Roboto Mono"/>
                  <a:sym typeface="Roboto Mono"/>
                </a:rPr>
                <a:t>i</a:t>
              </a:r>
              <a:r>
                <a:rPr lang="pt-BR" sz="1500">
                  <a:latin typeface="Roboto Mono"/>
                  <a:ea typeface="Roboto Mono"/>
                  <a:cs typeface="Roboto Mono"/>
                  <a:sym typeface="Roboto Mono"/>
                </a:rPr>
                <a:t>&gt;itálico&lt;/</a:t>
              </a:r>
              <a:r>
                <a:rPr lang="pt-BR" sz="1500">
                  <a:solidFill>
                    <a:srgbClr val="107000"/>
                  </a:solidFill>
                  <a:latin typeface="Roboto Mono"/>
                  <a:ea typeface="Roboto Mono"/>
                  <a:cs typeface="Roboto Mono"/>
                  <a:sym typeface="Roboto Mono"/>
                </a:rPr>
                <a:t>i</a:t>
              </a:r>
              <a:r>
                <a:rPr lang="pt-BR" sz="1500">
                  <a:latin typeface="Roboto Mono"/>
                  <a:ea typeface="Roboto Mono"/>
                  <a:cs typeface="Roboto Mono"/>
                  <a:sym typeface="Roboto Mono"/>
                </a:rPr>
                <a:t>&gt;&lt;/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&gt;Texto com &lt;</a:t>
              </a:r>
              <a:r>
                <a:rPr lang="pt-BR" sz="1500">
                  <a:solidFill>
                    <a:srgbClr val="107000"/>
                  </a:solidFill>
                  <a:latin typeface="Roboto Mono"/>
                  <a:ea typeface="Roboto Mono"/>
                  <a:cs typeface="Roboto Mono"/>
                  <a:sym typeface="Roboto Mono"/>
                </a:rPr>
                <a:t>u</a:t>
              </a:r>
              <a:r>
                <a:rPr lang="pt-BR" sz="1500">
                  <a:latin typeface="Roboto Mono"/>
                  <a:ea typeface="Roboto Mono"/>
                  <a:cs typeface="Roboto Mono"/>
                  <a:sym typeface="Roboto Mono"/>
                </a:rPr>
                <a:t>&gt;sublinhado&lt;/</a:t>
              </a:r>
              <a:r>
                <a:rPr lang="pt-BR" sz="1500">
                  <a:solidFill>
                    <a:srgbClr val="107000"/>
                  </a:solidFill>
                  <a:latin typeface="Roboto Mono"/>
                  <a:ea typeface="Roboto Mono"/>
                  <a:cs typeface="Roboto Mono"/>
                  <a:sym typeface="Roboto Mono"/>
                </a:rPr>
                <a:t>u</a:t>
              </a:r>
              <a:r>
                <a:rPr lang="pt-BR" sz="1500">
                  <a:latin typeface="Roboto Mono"/>
                  <a:ea typeface="Roboto Mono"/>
                  <a:cs typeface="Roboto Mono"/>
                  <a:sym typeface="Roboto Mono"/>
                </a:rPr>
                <a:t>&gt;&lt;/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
        <p:nvSpPr>
          <p:cNvPr id="716" name="Google Shape;716;p41"/>
          <p:cNvSpPr txBox="1"/>
          <p:nvPr/>
        </p:nvSpPr>
        <p:spPr>
          <a:xfrm>
            <a:off x="1979675" y="1371725"/>
            <a:ext cx="7589700" cy="1107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As tags </a:t>
            </a:r>
            <a:r>
              <a:rPr b="1" lang="pt-BR" sz="1800">
                <a:solidFill>
                  <a:schemeClr val="dk2"/>
                </a:solidFill>
                <a:latin typeface="Barlow"/>
                <a:ea typeface="Barlow"/>
                <a:cs typeface="Barlow"/>
                <a:sym typeface="Barlow"/>
              </a:rPr>
              <a:t>&lt;b&gt; </a:t>
            </a:r>
            <a:r>
              <a:rPr b="1" lang="pt-BR" sz="1800">
                <a:solidFill>
                  <a:schemeClr val="dk1"/>
                </a:solidFill>
                <a:latin typeface="Barlow"/>
                <a:ea typeface="Barlow"/>
                <a:cs typeface="Barlow"/>
                <a:sym typeface="Barlow"/>
              </a:rPr>
              <a:t>(bold)</a:t>
            </a:r>
            <a:r>
              <a:rPr b="1" lang="pt-BR" sz="1800">
                <a:solidFill>
                  <a:schemeClr val="dk2"/>
                </a:solidFill>
                <a:latin typeface="Barlow"/>
                <a:ea typeface="Barlow"/>
                <a:cs typeface="Barlow"/>
                <a:sym typeface="Barlow"/>
              </a:rPr>
              <a:t>, </a:t>
            </a:r>
            <a:r>
              <a:rPr b="1" lang="pt-BR" sz="1800">
                <a:solidFill>
                  <a:schemeClr val="dk2"/>
                </a:solidFill>
                <a:latin typeface="Barlow"/>
                <a:ea typeface="Barlow"/>
                <a:cs typeface="Barlow"/>
                <a:sym typeface="Barlow"/>
              </a:rPr>
              <a:t>&lt;i&gt; </a:t>
            </a:r>
            <a:r>
              <a:rPr i="1" lang="pt-BR" sz="1800">
                <a:solidFill>
                  <a:schemeClr val="dk1"/>
                </a:solidFill>
                <a:latin typeface="Barlow"/>
                <a:ea typeface="Barlow"/>
                <a:cs typeface="Barlow"/>
                <a:sym typeface="Barlow"/>
              </a:rPr>
              <a:t>(italic)</a:t>
            </a:r>
            <a:r>
              <a:rPr b="1" lang="pt-BR" sz="1800">
                <a:solidFill>
                  <a:schemeClr val="dk2"/>
                </a:solidFill>
                <a:latin typeface="Barlow"/>
                <a:ea typeface="Barlow"/>
                <a:cs typeface="Barlow"/>
                <a:sym typeface="Barlow"/>
              </a:rPr>
              <a:t> </a:t>
            </a:r>
            <a:r>
              <a:rPr lang="pt-BR" sz="1800">
                <a:solidFill>
                  <a:schemeClr val="dk1"/>
                </a:solidFill>
                <a:latin typeface="Barlow"/>
                <a:ea typeface="Barlow"/>
                <a:cs typeface="Barlow"/>
                <a:sym typeface="Barlow"/>
              </a:rPr>
              <a:t>e</a:t>
            </a:r>
            <a:r>
              <a:rPr b="1" lang="pt-BR" sz="1800">
                <a:solidFill>
                  <a:schemeClr val="dk2"/>
                </a:solidFill>
                <a:latin typeface="Barlow"/>
                <a:ea typeface="Barlow"/>
                <a:cs typeface="Barlow"/>
                <a:sym typeface="Barlow"/>
              </a:rPr>
              <a:t> &lt;u&gt; </a:t>
            </a:r>
            <a:r>
              <a:rPr lang="pt-BR" sz="1800" u="sng">
                <a:solidFill>
                  <a:schemeClr val="dk1"/>
                </a:solidFill>
                <a:latin typeface="Barlow"/>
                <a:ea typeface="Barlow"/>
                <a:cs typeface="Barlow"/>
                <a:sym typeface="Barlow"/>
              </a:rPr>
              <a:t>(underlined)</a:t>
            </a:r>
            <a:r>
              <a:rPr b="1" lang="pt-BR" sz="1800">
                <a:solidFill>
                  <a:schemeClr val="dk2"/>
                </a:solidFill>
                <a:latin typeface="Barlow"/>
                <a:ea typeface="Barlow"/>
                <a:cs typeface="Barlow"/>
                <a:sym typeface="Barlow"/>
              </a:rPr>
              <a:t> </a:t>
            </a:r>
            <a:r>
              <a:rPr lang="pt-BR" sz="1800">
                <a:solidFill>
                  <a:schemeClr val="dk1"/>
                </a:solidFill>
                <a:latin typeface="Barlow"/>
                <a:ea typeface="Barlow"/>
                <a:cs typeface="Barlow"/>
                <a:sym typeface="Barlow"/>
              </a:rPr>
              <a:t>aplicam, respectivamente os efeitos de negrito, itálico e sublinhado. Vale lembrar que são efeitos meramente visuais e não transmitem qualquer importância ou relevância.</a:t>
            </a:r>
            <a:endParaRPr sz="1800">
              <a:solidFill>
                <a:schemeClr val="dk1"/>
              </a:solidFill>
              <a:highlight>
                <a:srgbClr val="FFFFFF"/>
              </a:highlight>
              <a:latin typeface="Barlow"/>
              <a:ea typeface="Barlow"/>
              <a:cs typeface="Barlow"/>
              <a:sym typeface="Barlow"/>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21" name="Shape 721"/>
        <p:cNvGrpSpPr/>
        <p:nvPr/>
      </p:nvGrpSpPr>
      <p:grpSpPr>
        <a:xfrm>
          <a:off x="0" y="0"/>
          <a:ext cx="0" cy="0"/>
          <a:chOff x="0" y="0"/>
          <a:chExt cx="0" cy="0"/>
        </a:xfrm>
      </p:grpSpPr>
      <p:sp>
        <p:nvSpPr>
          <p:cNvPr id="722" name="Google Shape;722;p42"/>
          <p:cNvSpPr txBox="1"/>
          <p:nvPr/>
        </p:nvSpPr>
        <p:spPr>
          <a:xfrm>
            <a:off x="1979675" y="646000"/>
            <a:ext cx="74457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Tags de destaque de texto</a:t>
            </a:r>
            <a:r>
              <a:rPr b="1" lang="pt-BR" sz="2900">
                <a:solidFill>
                  <a:schemeClr val="accent3"/>
                </a:solidFill>
                <a:latin typeface="Barlow Condensed"/>
                <a:ea typeface="Barlow Condensed"/>
                <a:cs typeface="Barlow Condensed"/>
                <a:sym typeface="Barlow Condensed"/>
              </a:rPr>
              <a:t> &lt;strong&gt;, &lt;em&gt; e &lt;mark&gt;</a:t>
            </a:r>
            <a:endParaRPr b="1" sz="2900">
              <a:solidFill>
                <a:schemeClr val="accent3"/>
              </a:solidFill>
              <a:latin typeface="Barlow Condensed"/>
              <a:ea typeface="Barlow Condensed"/>
              <a:cs typeface="Barlow Condensed"/>
              <a:sym typeface="Barlow Condensed"/>
            </a:endParaRPr>
          </a:p>
        </p:txBody>
      </p:sp>
      <p:grpSp>
        <p:nvGrpSpPr>
          <p:cNvPr id="723" name="Google Shape;723;p42"/>
          <p:cNvGrpSpPr/>
          <p:nvPr/>
        </p:nvGrpSpPr>
        <p:grpSpPr>
          <a:xfrm>
            <a:off x="8735250" y="158012"/>
            <a:ext cx="3224150" cy="353150"/>
            <a:chOff x="8735250" y="158012"/>
            <a:chExt cx="3224150" cy="353150"/>
          </a:xfrm>
        </p:grpSpPr>
        <p:sp>
          <p:nvSpPr>
            <p:cNvPr id="724" name="Google Shape;724;p4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25" name="Google Shape;725;p4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726" name="Google Shape;726;p42"/>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27" name="Google Shape;727;p42"/>
          <p:cNvGrpSpPr/>
          <p:nvPr/>
        </p:nvGrpSpPr>
        <p:grpSpPr>
          <a:xfrm>
            <a:off x="395273" y="2687960"/>
            <a:ext cx="1205392" cy="1221490"/>
            <a:chOff x="357861" y="5314203"/>
            <a:chExt cx="1055787" cy="1069887"/>
          </a:xfrm>
        </p:grpSpPr>
        <p:sp>
          <p:nvSpPr>
            <p:cNvPr id="728" name="Google Shape;728;p42"/>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9" name="Google Shape;729;p42"/>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0" name="Google Shape;730;p42"/>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731" name="Google Shape;731;p42"/>
          <p:cNvSpPr txBox="1"/>
          <p:nvPr/>
        </p:nvSpPr>
        <p:spPr>
          <a:xfrm>
            <a:off x="1979675" y="1371725"/>
            <a:ext cx="7589700" cy="45366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Diferentemente</a:t>
            </a:r>
            <a:r>
              <a:rPr lang="pt-BR" sz="1800">
                <a:latin typeface="Barlow"/>
                <a:ea typeface="Barlow"/>
                <a:cs typeface="Barlow"/>
                <a:sym typeface="Barlow"/>
              </a:rPr>
              <a:t> das tags</a:t>
            </a:r>
            <a:r>
              <a:rPr lang="pt-BR" sz="1800">
                <a:latin typeface="Barlow"/>
                <a:ea typeface="Barlow"/>
                <a:cs typeface="Barlow"/>
                <a:sym typeface="Barlow"/>
              </a:rPr>
              <a:t> </a:t>
            </a:r>
            <a:r>
              <a:rPr b="1" lang="pt-BR" sz="1800">
                <a:solidFill>
                  <a:schemeClr val="dk2"/>
                </a:solidFill>
                <a:latin typeface="Barlow"/>
                <a:ea typeface="Barlow"/>
                <a:cs typeface="Barlow"/>
                <a:sym typeface="Barlow"/>
              </a:rPr>
              <a:t>&lt;b&gt;</a:t>
            </a:r>
            <a:r>
              <a:rPr lang="pt-BR" sz="1800">
                <a:solidFill>
                  <a:schemeClr val="dk1"/>
                </a:solidFill>
                <a:latin typeface="Barlow"/>
                <a:ea typeface="Barlow"/>
                <a:cs typeface="Barlow"/>
                <a:sym typeface="Barlow"/>
              </a:rPr>
              <a:t>,</a:t>
            </a:r>
            <a:r>
              <a:rPr lang="pt-BR" sz="1800">
                <a:solidFill>
                  <a:schemeClr val="dk2"/>
                </a:solidFill>
                <a:latin typeface="Barlow"/>
                <a:ea typeface="Barlow"/>
                <a:cs typeface="Barlow"/>
                <a:sym typeface="Barlow"/>
              </a:rPr>
              <a:t> </a:t>
            </a:r>
            <a:r>
              <a:rPr b="1" lang="pt-BR" sz="1800">
                <a:solidFill>
                  <a:schemeClr val="dk2"/>
                </a:solidFill>
                <a:latin typeface="Barlow"/>
                <a:ea typeface="Barlow"/>
                <a:cs typeface="Barlow"/>
                <a:sym typeface="Barlow"/>
              </a:rPr>
              <a:t>&lt;i&gt; </a:t>
            </a:r>
            <a:r>
              <a:rPr lang="pt-BR" sz="1800">
                <a:solidFill>
                  <a:schemeClr val="dk1"/>
                </a:solidFill>
                <a:latin typeface="Barlow"/>
                <a:ea typeface="Barlow"/>
                <a:cs typeface="Barlow"/>
                <a:sym typeface="Barlow"/>
              </a:rPr>
              <a:t>e</a:t>
            </a:r>
            <a:r>
              <a:rPr b="1" lang="pt-BR" sz="1800">
                <a:solidFill>
                  <a:schemeClr val="dk2"/>
                </a:solidFill>
                <a:latin typeface="Barlow"/>
                <a:ea typeface="Barlow"/>
                <a:cs typeface="Barlow"/>
                <a:sym typeface="Barlow"/>
              </a:rPr>
              <a:t> &lt;u&gt;</a:t>
            </a:r>
            <a:r>
              <a:rPr lang="pt-BR" sz="1800">
                <a:solidFill>
                  <a:schemeClr val="dk1"/>
                </a:solidFill>
                <a:latin typeface="Barlow"/>
                <a:ea typeface="Barlow"/>
                <a:cs typeface="Barlow"/>
                <a:sym typeface="Barlow"/>
              </a:rPr>
              <a:t>, as tags de destaque </a:t>
            </a:r>
            <a:r>
              <a:rPr b="1" lang="pt-BR" sz="1800">
                <a:solidFill>
                  <a:schemeClr val="dk2"/>
                </a:solidFill>
                <a:latin typeface="Barlow"/>
                <a:ea typeface="Barlow"/>
                <a:cs typeface="Barlow"/>
                <a:sym typeface="Barlow"/>
              </a:rPr>
              <a:t>&lt;strong&gt;</a:t>
            </a:r>
            <a:r>
              <a:rPr lang="pt-BR" sz="1800">
                <a:solidFill>
                  <a:schemeClr val="dk1"/>
                </a:solidFill>
                <a:latin typeface="Barlow"/>
                <a:ea typeface="Barlow"/>
                <a:cs typeface="Barlow"/>
                <a:sym typeface="Barlow"/>
              </a:rPr>
              <a:t>, </a:t>
            </a:r>
            <a:r>
              <a:rPr b="1" lang="pt-BR" sz="1800">
                <a:solidFill>
                  <a:schemeClr val="dk2"/>
                </a:solidFill>
                <a:latin typeface="Barlow"/>
                <a:ea typeface="Barlow"/>
                <a:cs typeface="Barlow"/>
                <a:sym typeface="Barlow"/>
              </a:rPr>
              <a:t>&lt;em&gt;</a:t>
            </a:r>
            <a:r>
              <a:rPr lang="pt-BR" sz="1800">
                <a:solidFill>
                  <a:schemeClr val="dk1"/>
                </a:solidFill>
                <a:latin typeface="Barlow"/>
                <a:ea typeface="Barlow"/>
                <a:cs typeface="Barlow"/>
                <a:sym typeface="Barlow"/>
              </a:rPr>
              <a:t> e </a:t>
            </a:r>
            <a:r>
              <a:rPr b="1" lang="pt-BR" sz="1800">
                <a:solidFill>
                  <a:schemeClr val="dk2"/>
                </a:solidFill>
                <a:latin typeface="Barlow"/>
                <a:ea typeface="Barlow"/>
                <a:cs typeface="Barlow"/>
                <a:sym typeface="Barlow"/>
              </a:rPr>
              <a:t>&lt;mark&gt;</a:t>
            </a:r>
            <a:r>
              <a:rPr lang="pt-BR" sz="1800">
                <a:solidFill>
                  <a:schemeClr val="dk1"/>
                </a:solidFill>
                <a:latin typeface="Barlow"/>
                <a:ea typeface="Barlow"/>
                <a:cs typeface="Barlow"/>
                <a:sym typeface="Barlow"/>
              </a:rPr>
              <a:t> aplicam valor de importância e relevância ao conteúdo, além de aplicarem o efeito visual também.</a:t>
            </a:r>
            <a:endParaRPr sz="1800">
              <a:solidFill>
                <a:schemeClr val="dk1"/>
              </a:solidFill>
              <a:latin typeface="Barlow"/>
              <a:ea typeface="Barlow"/>
              <a:cs typeface="Barlow"/>
              <a:sym typeface="Barlow"/>
            </a:endParaRPr>
          </a:p>
          <a:p>
            <a:pPr indent="0" lvl="0" marL="0" rtl="0" algn="l">
              <a:lnSpc>
                <a:spcPct val="115000"/>
              </a:lnSpc>
              <a:spcBef>
                <a:spcPts val="1000"/>
              </a:spcBef>
              <a:spcAft>
                <a:spcPts val="0"/>
              </a:spcAft>
              <a:buClr>
                <a:srgbClr val="000000"/>
              </a:buClr>
              <a:buSzPts val="1100"/>
              <a:buFont typeface="Arial"/>
              <a:buNone/>
            </a:pPr>
            <a:r>
              <a:rPr lang="pt-BR" sz="1800">
                <a:solidFill>
                  <a:schemeClr val="dk1"/>
                </a:solidFill>
                <a:latin typeface="Barlow"/>
                <a:ea typeface="Barlow"/>
                <a:cs typeface="Barlow"/>
                <a:sym typeface="Barlow"/>
              </a:rPr>
              <a:t>A tag </a:t>
            </a:r>
            <a:r>
              <a:rPr b="1" lang="pt-BR" sz="1800">
                <a:solidFill>
                  <a:schemeClr val="dk2"/>
                </a:solidFill>
                <a:latin typeface="Barlow"/>
                <a:ea typeface="Barlow"/>
                <a:cs typeface="Barlow"/>
                <a:sym typeface="Barlow"/>
              </a:rPr>
              <a:t>&lt;strong&gt; (forte)</a:t>
            </a:r>
            <a:r>
              <a:rPr lang="pt-BR" sz="1800">
                <a:solidFill>
                  <a:schemeClr val="dk1"/>
                </a:solidFill>
                <a:latin typeface="Barlow"/>
                <a:ea typeface="Barlow"/>
                <a:cs typeface="Barlow"/>
                <a:sym typeface="Barlow"/>
              </a:rPr>
              <a:t> dá ao texto uma forte importância, e é tipicamente mostrado em negrito.</a:t>
            </a:r>
            <a:endParaRPr sz="1800">
              <a:solidFill>
                <a:schemeClr val="dk1"/>
              </a:solidFill>
              <a:latin typeface="Barlow"/>
              <a:ea typeface="Barlow"/>
              <a:cs typeface="Barlow"/>
              <a:sym typeface="Barlow"/>
            </a:endParaRPr>
          </a:p>
          <a:p>
            <a:pPr indent="0" lvl="0" marL="0" rtl="0" algn="l">
              <a:lnSpc>
                <a:spcPct val="115000"/>
              </a:lnSpc>
              <a:spcBef>
                <a:spcPts val="1000"/>
              </a:spcBef>
              <a:spcAft>
                <a:spcPts val="0"/>
              </a:spcAft>
              <a:buClr>
                <a:srgbClr val="000000"/>
              </a:buClr>
              <a:buSzPts val="1100"/>
              <a:buFont typeface="Arial"/>
              <a:buNone/>
            </a:pPr>
            <a:r>
              <a:rPr lang="pt-BR" sz="1800">
                <a:solidFill>
                  <a:schemeClr val="dk1"/>
                </a:solidFill>
                <a:latin typeface="Barlow"/>
                <a:ea typeface="Barlow"/>
                <a:cs typeface="Barlow"/>
                <a:sym typeface="Barlow"/>
              </a:rPr>
              <a:t>Já a tag </a:t>
            </a:r>
            <a:r>
              <a:rPr b="1" lang="pt-BR" sz="1800">
                <a:solidFill>
                  <a:schemeClr val="dk2"/>
                </a:solidFill>
                <a:latin typeface="Barlow"/>
                <a:ea typeface="Barlow"/>
                <a:cs typeface="Barlow"/>
                <a:sym typeface="Barlow"/>
              </a:rPr>
              <a:t>&lt;em&gt; (ênfase)</a:t>
            </a:r>
            <a:r>
              <a:rPr lang="pt-BR" sz="1800">
                <a:solidFill>
                  <a:schemeClr val="dk1"/>
                </a:solidFill>
                <a:latin typeface="Barlow"/>
                <a:ea typeface="Barlow"/>
                <a:cs typeface="Barlow"/>
                <a:sym typeface="Barlow"/>
              </a:rPr>
              <a:t> marca o texto que tem ênfase. O elemento &lt;em&gt; pode ser aninhado, com cada nível de aninhamento indicando um grau maior de ênfase. O resultado é apresentado com um efeito de itálico.</a:t>
            </a:r>
            <a:endParaRPr sz="1800">
              <a:solidFill>
                <a:schemeClr val="dk1"/>
              </a:solidFill>
              <a:latin typeface="Barlow"/>
              <a:ea typeface="Barlow"/>
              <a:cs typeface="Barlow"/>
              <a:sym typeface="Barlow"/>
            </a:endParaRPr>
          </a:p>
          <a:p>
            <a:pPr indent="0" lvl="0" marL="0" rtl="0" algn="l">
              <a:lnSpc>
                <a:spcPct val="115000"/>
              </a:lnSpc>
              <a:spcBef>
                <a:spcPts val="1000"/>
              </a:spcBef>
              <a:spcAft>
                <a:spcPts val="0"/>
              </a:spcAft>
              <a:buClr>
                <a:srgbClr val="000000"/>
              </a:buClr>
              <a:buSzPts val="1100"/>
              <a:buFont typeface="Arial"/>
              <a:buNone/>
            </a:pPr>
            <a:r>
              <a:rPr lang="pt-BR" sz="1800">
                <a:solidFill>
                  <a:schemeClr val="dk1"/>
                </a:solidFill>
                <a:latin typeface="Barlow"/>
                <a:ea typeface="Barlow"/>
                <a:cs typeface="Barlow"/>
                <a:sym typeface="Barlow"/>
              </a:rPr>
              <a:t>Por fim, a tag </a:t>
            </a:r>
            <a:r>
              <a:rPr b="1" lang="pt-BR" sz="1800">
                <a:solidFill>
                  <a:schemeClr val="dk2"/>
                </a:solidFill>
                <a:latin typeface="Barlow"/>
                <a:ea typeface="Barlow"/>
                <a:cs typeface="Barlow"/>
                <a:sym typeface="Barlow"/>
              </a:rPr>
              <a:t>&lt;mark&gt; (marca)</a:t>
            </a:r>
            <a:r>
              <a:rPr lang="pt-BR" sz="1800">
                <a:solidFill>
                  <a:schemeClr val="dk1"/>
                </a:solidFill>
                <a:latin typeface="Barlow"/>
                <a:ea typeface="Barlow"/>
                <a:cs typeface="Barlow"/>
                <a:sym typeface="Barlow"/>
              </a:rPr>
              <a:t> representa um trecho de destaque em um texto, como por exemplo, em uma tela de resultado de busca, cada vez que surge a palavra pesquisada, essa pode vir com o destaque. O efeito visual é semelhante ao marcador de texto, tipicamente usado em livros.</a:t>
            </a:r>
            <a:endParaRPr sz="1800">
              <a:solidFill>
                <a:schemeClr val="dk1"/>
              </a:solidFill>
              <a:latin typeface="Barlow"/>
              <a:ea typeface="Barlow"/>
              <a:cs typeface="Barlow"/>
              <a:sym typeface="Barlow"/>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36" name="Shape 736"/>
        <p:cNvGrpSpPr/>
        <p:nvPr/>
      </p:nvGrpSpPr>
      <p:grpSpPr>
        <a:xfrm>
          <a:off x="0" y="0"/>
          <a:ext cx="0" cy="0"/>
          <a:chOff x="0" y="0"/>
          <a:chExt cx="0" cy="0"/>
        </a:xfrm>
      </p:grpSpPr>
      <p:sp>
        <p:nvSpPr>
          <p:cNvPr id="737" name="Google Shape;737;p43"/>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Listas não ordenadas &lt;ul&gt;&lt;li&gt;</a:t>
            </a:r>
            <a:endParaRPr b="1" sz="2900">
              <a:solidFill>
                <a:schemeClr val="accent3"/>
              </a:solidFill>
              <a:latin typeface="Barlow Condensed"/>
              <a:ea typeface="Barlow Condensed"/>
              <a:cs typeface="Barlow Condensed"/>
              <a:sym typeface="Barlow Condensed"/>
            </a:endParaRPr>
          </a:p>
        </p:txBody>
      </p:sp>
      <p:grpSp>
        <p:nvGrpSpPr>
          <p:cNvPr id="738" name="Google Shape;738;p43"/>
          <p:cNvGrpSpPr/>
          <p:nvPr/>
        </p:nvGrpSpPr>
        <p:grpSpPr>
          <a:xfrm>
            <a:off x="8735250" y="158012"/>
            <a:ext cx="3224150" cy="353150"/>
            <a:chOff x="8735250" y="158012"/>
            <a:chExt cx="3224150" cy="353150"/>
          </a:xfrm>
        </p:grpSpPr>
        <p:sp>
          <p:nvSpPr>
            <p:cNvPr id="739" name="Google Shape;739;p4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40" name="Google Shape;740;p4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741" name="Google Shape;741;p43"/>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42" name="Google Shape;742;p43"/>
          <p:cNvGrpSpPr/>
          <p:nvPr/>
        </p:nvGrpSpPr>
        <p:grpSpPr>
          <a:xfrm>
            <a:off x="395273" y="2687960"/>
            <a:ext cx="1205392" cy="1221490"/>
            <a:chOff x="357861" y="5314203"/>
            <a:chExt cx="1055787" cy="1069887"/>
          </a:xfrm>
        </p:grpSpPr>
        <p:sp>
          <p:nvSpPr>
            <p:cNvPr id="743" name="Google Shape;743;p43"/>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4" name="Google Shape;744;p43"/>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45" name="Google Shape;745;p43"/>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746" name="Google Shape;746;p43"/>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747" name="Google Shape;747;p43"/>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Listas não ordenadas são para listas onde a ordem dos itens não importa, como uma lista de compras, por exemplo. Essas são envolvidas em um elemento </a:t>
            </a:r>
            <a:r>
              <a:rPr b="1" lang="pt-BR" sz="1800">
                <a:solidFill>
                  <a:schemeClr val="dk2"/>
                </a:solidFill>
                <a:latin typeface="Barlow"/>
                <a:ea typeface="Barlow"/>
                <a:cs typeface="Barlow"/>
                <a:sym typeface="Barlow"/>
              </a:rPr>
              <a:t>&lt;ul&gt;</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sp>
        <p:nvSpPr>
          <p:cNvPr id="748" name="Google Shape;748;p43"/>
          <p:cNvSpPr txBox="1"/>
          <p:nvPr/>
        </p:nvSpPr>
        <p:spPr>
          <a:xfrm>
            <a:off x="1986925" y="4209350"/>
            <a:ext cx="7589700" cy="4419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resultado seria:</a:t>
            </a:r>
            <a:endParaRPr sz="1800">
              <a:latin typeface="Barlow"/>
              <a:ea typeface="Barlow"/>
              <a:cs typeface="Barlow"/>
              <a:sym typeface="Barlow"/>
            </a:endParaRPr>
          </a:p>
        </p:txBody>
      </p:sp>
      <p:sp>
        <p:nvSpPr>
          <p:cNvPr id="749" name="Google Shape;749;p43"/>
          <p:cNvSpPr txBox="1"/>
          <p:nvPr/>
        </p:nvSpPr>
        <p:spPr>
          <a:xfrm>
            <a:off x="1979675" y="4613250"/>
            <a:ext cx="7604100" cy="825300"/>
          </a:xfrm>
          <a:prstGeom prst="rect">
            <a:avLst/>
          </a:prstGeom>
          <a:solidFill>
            <a:srgbClr val="000000"/>
          </a:solidFill>
          <a:ln>
            <a:noFill/>
          </a:ln>
          <a:effectLst>
            <a:outerShdw blurRad="57150" rotWithShape="0" algn="bl" dir="5400000" dist="19050">
              <a:srgbClr val="000000">
                <a:alpha val="50000"/>
              </a:srgbClr>
            </a:outerShdw>
          </a:effectLst>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a:solidFill>
                  <a:srgbClr val="FFFFFF"/>
                </a:solidFill>
                <a:latin typeface="Barlow"/>
                <a:ea typeface="Barlow"/>
                <a:cs typeface="Barlow"/>
                <a:sym typeface="Barlow"/>
              </a:rPr>
              <a:t>O projeto é composto por:</a:t>
            </a:r>
            <a:endParaRPr>
              <a:solidFill>
                <a:srgbClr val="FFFFFF"/>
              </a:solidFill>
              <a:latin typeface="Barlow"/>
              <a:ea typeface="Barlow"/>
              <a:cs typeface="Barlow"/>
              <a:sym typeface="Barlow"/>
            </a:endParaRPr>
          </a:p>
          <a:p>
            <a:pPr indent="-317500" lvl="0" marL="457200" rtl="0" algn="l">
              <a:lnSpc>
                <a:spcPct val="115000"/>
              </a:lnSpc>
              <a:spcBef>
                <a:spcPts val="0"/>
              </a:spcBef>
              <a:spcAft>
                <a:spcPts val="0"/>
              </a:spcAft>
              <a:buClr>
                <a:srgbClr val="FFFFFF"/>
              </a:buClr>
              <a:buSzPts val="1400"/>
              <a:buFont typeface="Barlow"/>
              <a:buChar char="●"/>
            </a:pPr>
            <a:r>
              <a:rPr lang="pt-BR">
                <a:solidFill>
                  <a:srgbClr val="FFFFFF"/>
                </a:solidFill>
                <a:latin typeface="Barlow"/>
                <a:ea typeface="Barlow"/>
                <a:cs typeface="Barlow"/>
                <a:sym typeface="Barlow"/>
              </a:rPr>
              <a:t>Desenvolvedores</a:t>
            </a:r>
            <a:endParaRPr>
              <a:solidFill>
                <a:srgbClr val="FFFFFF"/>
              </a:solidFill>
              <a:latin typeface="Barlow"/>
              <a:ea typeface="Barlow"/>
              <a:cs typeface="Barlow"/>
              <a:sym typeface="Barlow"/>
            </a:endParaRPr>
          </a:p>
          <a:p>
            <a:pPr indent="-317500" lvl="0" marL="457200" rtl="0" algn="l">
              <a:lnSpc>
                <a:spcPct val="115000"/>
              </a:lnSpc>
              <a:spcBef>
                <a:spcPts val="0"/>
              </a:spcBef>
              <a:spcAft>
                <a:spcPts val="0"/>
              </a:spcAft>
              <a:buClr>
                <a:srgbClr val="FFFFFF"/>
              </a:buClr>
              <a:buSzPts val="1400"/>
              <a:buFont typeface="Barlow"/>
              <a:buChar char="●"/>
            </a:pPr>
            <a:r>
              <a:rPr lang="pt-BR">
                <a:solidFill>
                  <a:srgbClr val="FFFFFF"/>
                </a:solidFill>
                <a:latin typeface="Barlow"/>
                <a:ea typeface="Barlow"/>
                <a:cs typeface="Barlow"/>
                <a:sym typeface="Barlow"/>
              </a:rPr>
              <a:t>Designers</a:t>
            </a:r>
            <a:endParaRPr>
              <a:solidFill>
                <a:srgbClr val="FFFFFF"/>
              </a:solidFill>
              <a:latin typeface="Barlow"/>
              <a:ea typeface="Barlow"/>
              <a:cs typeface="Barlow"/>
              <a:sym typeface="Barlow"/>
            </a:endParaRPr>
          </a:p>
        </p:txBody>
      </p:sp>
      <p:grpSp>
        <p:nvGrpSpPr>
          <p:cNvPr id="750" name="Google Shape;750;p43"/>
          <p:cNvGrpSpPr/>
          <p:nvPr/>
        </p:nvGrpSpPr>
        <p:grpSpPr>
          <a:xfrm>
            <a:off x="2051746" y="2394132"/>
            <a:ext cx="7445544" cy="1715497"/>
            <a:chOff x="8366651" y="2763197"/>
            <a:chExt cx="6434103" cy="930364"/>
          </a:xfrm>
        </p:grpSpPr>
        <p:sp>
          <p:nvSpPr>
            <p:cNvPr id="751" name="Google Shape;751;p43"/>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752" name="Google Shape;752;p43"/>
            <p:cNvSpPr txBox="1"/>
            <p:nvPr/>
          </p:nvSpPr>
          <p:spPr>
            <a:xfrm>
              <a:off x="8366654" y="2926761"/>
              <a:ext cx="6434100" cy="7668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&gt;O projeto é composto por:&lt;/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ul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&gt;Desenvolvedores&lt;/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&gt;Designers&lt;/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ul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57" name="Shape 757"/>
        <p:cNvGrpSpPr/>
        <p:nvPr/>
      </p:nvGrpSpPr>
      <p:grpSpPr>
        <a:xfrm>
          <a:off x="0" y="0"/>
          <a:ext cx="0" cy="0"/>
          <a:chOff x="0" y="0"/>
          <a:chExt cx="0" cy="0"/>
        </a:xfrm>
      </p:grpSpPr>
      <p:sp>
        <p:nvSpPr>
          <p:cNvPr id="758" name="Google Shape;758;p44"/>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Listas ordenadas &lt;ol&gt;&lt;li&gt;</a:t>
            </a:r>
            <a:endParaRPr b="1" sz="2900">
              <a:solidFill>
                <a:schemeClr val="accent3"/>
              </a:solidFill>
              <a:latin typeface="Barlow Condensed"/>
              <a:ea typeface="Barlow Condensed"/>
              <a:cs typeface="Barlow Condensed"/>
              <a:sym typeface="Barlow Condensed"/>
            </a:endParaRPr>
          </a:p>
        </p:txBody>
      </p:sp>
      <p:grpSp>
        <p:nvGrpSpPr>
          <p:cNvPr id="759" name="Google Shape;759;p44"/>
          <p:cNvGrpSpPr/>
          <p:nvPr/>
        </p:nvGrpSpPr>
        <p:grpSpPr>
          <a:xfrm>
            <a:off x="8735250" y="158012"/>
            <a:ext cx="3224150" cy="353150"/>
            <a:chOff x="8735250" y="158012"/>
            <a:chExt cx="3224150" cy="353150"/>
          </a:xfrm>
        </p:grpSpPr>
        <p:sp>
          <p:nvSpPr>
            <p:cNvPr id="760" name="Google Shape;760;p4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61" name="Google Shape;761;p4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762" name="Google Shape;762;p44"/>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63" name="Google Shape;763;p44"/>
          <p:cNvGrpSpPr/>
          <p:nvPr/>
        </p:nvGrpSpPr>
        <p:grpSpPr>
          <a:xfrm>
            <a:off x="395273" y="2687960"/>
            <a:ext cx="1205392" cy="1221490"/>
            <a:chOff x="357861" y="5314203"/>
            <a:chExt cx="1055787" cy="1069887"/>
          </a:xfrm>
        </p:grpSpPr>
        <p:sp>
          <p:nvSpPr>
            <p:cNvPr id="764" name="Google Shape;764;p44"/>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44"/>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66" name="Google Shape;766;p44"/>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767" name="Google Shape;767;p44"/>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768" name="Google Shape;768;p44"/>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Listas Ordenadas são para listas onde a ordem dos itens importa, como uma receita. Essas são envolvidas em um elemento </a:t>
            </a:r>
            <a:r>
              <a:rPr b="1" lang="pt-BR" sz="1800">
                <a:solidFill>
                  <a:schemeClr val="dk2"/>
                </a:solidFill>
                <a:latin typeface="Barlow"/>
                <a:ea typeface="Barlow"/>
                <a:cs typeface="Barlow"/>
                <a:sym typeface="Barlow"/>
              </a:rPr>
              <a:t>&lt;ol&gt;</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sp>
        <p:nvSpPr>
          <p:cNvPr id="769" name="Google Shape;769;p44"/>
          <p:cNvSpPr txBox="1"/>
          <p:nvPr/>
        </p:nvSpPr>
        <p:spPr>
          <a:xfrm>
            <a:off x="1986925" y="4285550"/>
            <a:ext cx="7589700" cy="4419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resultado seria:</a:t>
            </a:r>
            <a:endParaRPr sz="1800">
              <a:latin typeface="Barlow"/>
              <a:ea typeface="Barlow"/>
              <a:cs typeface="Barlow"/>
              <a:sym typeface="Barlow"/>
            </a:endParaRPr>
          </a:p>
        </p:txBody>
      </p:sp>
      <p:sp>
        <p:nvSpPr>
          <p:cNvPr id="770" name="Google Shape;770;p44"/>
          <p:cNvSpPr txBox="1"/>
          <p:nvPr/>
        </p:nvSpPr>
        <p:spPr>
          <a:xfrm>
            <a:off x="1979675" y="4712525"/>
            <a:ext cx="7589700" cy="1070100"/>
          </a:xfrm>
          <a:prstGeom prst="rect">
            <a:avLst/>
          </a:prstGeom>
          <a:solidFill>
            <a:srgbClr val="000000"/>
          </a:solidFill>
          <a:ln>
            <a:noFill/>
          </a:ln>
          <a:effectLst>
            <a:outerShdw blurRad="57150" rotWithShape="0" algn="bl" dir="5400000" dist="19050">
              <a:srgbClr val="000000">
                <a:alpha val="50000"/>
              </a:srgbClr>
            </a:outerShdw>
          </a:effectLst>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a:solidFill>
                  <a:srgbClr val="FFFFFF"/>
                </a:solidFill>
                <a:latin typeface="Barlow"/>
                <a:ea typeface="Barlow"/>
                <a:cs typeface="Barlow"/>
                <a:sym typeface="Barlow"/>
              </a:rPr>
              <a:t>Como resolver seus problemas:</a:t>
            </a:r>
            <a:endParaRPr>
              <a:solidFill>
                <a:srgbClr val="FFFFFF"/>
              </a:solidFill>
              <a:latin typeface="Barlow"/>
              <a:ea typeface="Barlow"/>
              <a:cs typeface="Barlow"/>
              <a:sym typeface="Barlow"/>
            </a:endParaRPr>
          </a:p>
          <a:p>
            <a:pPr indent="-317500" lvl="0" marL="457200" rtl="0" algn="l">
              <a:lnSpc>
                <a:spcPct val="115000"/>
              </a:lnSpc>
              <a:spcBef>
                <a:spcPts val="0"/>
              </a:spcBef>
              <a:spcAft>
                <a:spcPts val="0"/>
              </a:spcAft>
              <a:buClr>
                <a:srgbClr val="FFFFFF"/>
              </a:buClr>
              <a:buSzPts val="1400"/>
              <a:buFont typeface="Barlow"/>
              <a:buAutoNum type="arabicPeriod"/>
            </a:pPr>
            <a:r>
              <a:rPr lang="pt-BR">
                <a:solidFill>
                  <a:srgbClr val="FFFFFF"/>
                </a:solidFill>
                <a:latin typeface="Barlow"/>
                <a:ea typeface="Barlow"/>
                <a:cs typeface="Barlow"/>
                <a:sym typeface="Barlow"/>
              </a:rPr>
              <a:t>Abra o navegador</a:t>
            </a:r>
            <a:endParaRPr>
              <a:solidFill>
                <a:srgbClr val="FFFFFF"/>
              </a:solidFill>
              <a:latin typeface="Barlow"/>
              <a:ea typeface="Barlow"/>
              <a:cs typeface="Barlow"/>
              <a:sym typeface="Barlow"/>
            </a:endParaRPr>
          </a:p>
          <a:p>
            <a:pPr indent="-317500" lvl="0" marL="457200" rtl="0" algn="l">
              <a:lnSpc>
                <a:spcPct val="115000"/>
              </a:lnSpc>
              <a:spcBef>
                <a:spcPts val="0"/>
              </a:spcBef>
              <a:spcAft>
                <a:spcPts val="0"/>
              </a:spcAft>
              <a:buClr>
                <a:srgbClr val="FFFFFF"/>
              </a:buClr>
              <a:buSzPts val="1400"/>
              <a:buFont typeface="Barlow"/>
              <a:buAutoNum type="arabicPeriod"/>
            </a:pPr>
            <a:r>
              <a:rPr lang="pt-BR">
                <a:solidFill>
                  <a:srgbClr val="FFFFFF"/>
                </a:solidFill>
                <a:latin typeface="Barlow"/>
                <a:ea typeface="Barlow"/>
                <a:cs typeface="Barlow"/>
                <a:sym typeface="Barlow"/>
              </a:rPr>
              <a:t>Acesse www.google.com</a:t>
            </a:r>
            <a:endParaRPr>
              <a:solidFill>
                <a:srgbClr val="FFFFFF"/>
              </a:solidFill>
              <a:latin typeface="Barlow"/>
              <a:ea typeface="Barlow"/>
              <a:cs typeface="Barlow"/>
              <a:sym typeface="Barlow"/>
            </a:endParaRPr>
          </a:p>
          <a:p>
            <a:pPr indent="-317500" lvl="0" marL="457200" rtl="0" algn="l">
              <a:lnSpc>
                <a:spcPct val="115000"/>
              </a:lnSpc>
              <a:spcBef>
                <a:spcPts val="0"/>
              </a:spcBef>
              <a:spcAft>
                <a:spcPts val="0"/>
              </a:spcAft>
              <a:buClr>
                <a:srgbClr val="FFFFFF"/>
              </a:buClr>
              <a:buSzPts val="1400"/>
              <a:buFont typeface="Barlow"/>
              <a:buAutoNum type="arabicPeriod"/>
            </a:pPr>
            <a:r>
              <a:rPr lang="pt-BR">
                <a:solidFill>
                  <a:srgbClr val="FFFFFF"/>
                </a:solidFill>
                <a:latin typeface="Barlow"/>
                <a:ea typeface="Barlow"/>
                <a:cs typeface="Barlow"/>
                <a:sym typeface="Barlow"/>
              </a:rPr>
              <a:t>Digite o seu problema e clique em pesquisar</a:t>
            </a:r>
            <a:endParaRPr>
              <a:solidFill>
                <a:srgbClr val="FFFFFF"/>
              </a:solidFill>
              <a:latin typeface="Barlow"/>
              <a:ea typeface="Barlow"/>
              <a:cs typeface="Barlow"/>
              <a:sym typeface="Barlow"/>
            </a:endParaRPr>
          </a:p>
        </p:txBody>
      </p:sp>
      <p:grpSp>
        <p:nvGrpSpPr>
          <p:cNvPr id="771" name="Google Shape;771;p44"/>
          <p:cNvGrpSpPr/>
          <p:nvPr/>
        </p:nvGrpSpPr>
        <p:grpSpPr>
          <a:xfrm>
            <a:off x="2051746" y="2149557"/>
            <a:ext cx="7445544" cy="2016972"/>
            <a:chOff x="8366651" y="2763197"/>
            <a:chExt cx="6434103" cy="1093862"/>
          </a:xfrm>
        </p:grpSpPr>
        <p:sp>
          <p:nvSpPr>
            <p:cNvPr id="772" name="Google Shape;772;p44"/>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773" name="Google Shape;773;p44"/>
            <p:cNvSpPr txBox="1"/>
            <p:nvPr/>
          </p:nvSpPr>
          <p:spPr>
            <a:xfrm>
              <a:off x="8366654" y="2926759"/>
              <a:ext cx="6434100" cy="930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&gt;Como resolver seus problemas:&lt;/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ol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&gt;Abra o navegador&lt;/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&gt;Acesse www.google.com&lt;/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&gt;Digite o seu problema e clique em pesquisar&lt;/</a:t>
              </a:r>
              <a:r>
                <a:rPr lang="pt-BR" sz="1500">
                  <a:solidFill>
                    <a:srgbClr val="107000"/>
                  </a:solidFill>
                  <a:latin typeface="Roboto Mono"/>
                  <a:ea typeface="Roboto Mono"/>
                  <a:cs typeface="Roboto Mono"/>
                  <a:sym typeface="Roboto Mono"/>
                </a:rPr>
                <a:t>li</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ol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78" name="Shape 778"/>
        <p:cNvGrpSpPr/>
        <p:nvPr/>
      </p:nvGrpSpPr>
      <p:grpSpPr>
        <a:xfrm>
          <a:off x="0" y="0"/>
          <a:ext cx="0" cy="0"/>
          <a:chOff x="0" y="0"/>
          <a:chExt cx="0" cy="0"/>
        </a:xfrm>
      </p:grpSpPr>
      <p:sp>
        <p:nvSpPr>
          <p:cNvPr id="779" name="Google Shape;779;p45"/>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Imagens &lt;img&gt;</a:t>
            </a:r>
            <a:endParaRPr b="1" sz="2900">
              <a:solidFill>
                <a:schemeClr val="accent3"/>
              </a:solidFill>
              <a:latin typeface="Barlow Condensed"/>
              <a:ea typeface="Barlow Condensed"/>
              <a:cs typeface="Barlow Condensed"/>
              <a:sym typeface="Barlow Condensed"/>
            </a:endParaRPr>
          </a:p>
        </p:txBody>
      </p:sp>
      <p:grpSp>
        <p:nvGrpSpPr>
          <p:cNvPr id="780" name="Google Shape;780;p45"/>
          <p:cNvGrpSpPr/>
          <p:nvPr/>
        </p:nvGrpSpPr>
        <p:grpSpPr>
          <a:xfrm>
            <a:off x="8735250" y="158012"/>
            <a:ext cx="3224150" cy="353150"/>
            <a:chOff x="8735250" y="158012"/>
            <a:chExt cx="3224150" cy="353150"/>
          </a:xfrm>
        </p:grpSpPr>
        <p:sp>
          <p:nvSpPr>
            <p:cNvPr id="781" name="Google Shape;781;p4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82" name="Google Shape;782;p4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783" name="Google Shape;783;p45"/>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784" name="Google Shape;784;p45"/>
          <p:cNvGrpSpPr/>
          <p:nvPr/>
        </p:nvGrpSpPr>
        <p:grpSpPr>
          <a:xfrm>
            <a:off x="395273" y="2687960"/>
            <a:ext cx="1205392" cy="1221490"/>
            <a:chOff x="357861" y="5314203"/>
            <a:chExt cx="1055787" cy="1069887"/>
          </a:xfrm>
        </p:grpSpPr>
        <p:sp>
          <p:nvSpPr>
            <p:cNvPr id="785" name="Google Shape;785;p45"/>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6" name="Google Shape;786;p45"/>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87" name="Google Shape;787;p45"/>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788" name="Google Shape;788;p45"/>
          <p:cNvGrpSpPr/>
          <p:nvPr/>
        </p:nvGrpSpPr>
        <p:grpSpPr>
          <a:xfrm>
            <a:off x="2051744" y="1860133"/>
            <a:ext cx="7445547" cy="770125"/>
            <a:chOff x="8366651" y="2763197"/>
            <a:chExt cx="6434105" cy="417661"/>
          </a:xfrm>
        </p:grpSpPr>
        <p:sp>
          <p:nvSpPr>
            <p:cNvPr id="789" name="Google Shape;789;p45"/>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790" name="Google Shape;790;p45"/>
            <p:cNvSpPr txBox="1"/>
            <p:nvPr/>
          </p:nvSpPr>
          <p:spPr>
            <a:xfrm>
              <a:off x="8366656" y="2926758"/>
              <a:ext cx="6434100" cy="254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img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src</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"imagens/icon.png"</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alt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"Minha imagem de teste"</a:t>
              </a:r>
              <a:r>
                <a:rPr lang="pt-BR" sz="1500">
                  <a:latin typeface="Roboto Mono"/>
                  <a:ea typeface="Roboto Mono"/>
                  <a:cs typeface="Roboto Mono"/>
                  <a:sym typeface="Roboto Mono"/>
                </a:rPr>
                <a:t> /&gt;</a:t>
              </a:r>
              <a:endParaRPr sz="2000">
                <a:latin typeface="Roboto Mono"/>
                <a:ea typeface="Roboto Mono"/>
                <a:cs typeface="Roboto Mono"/>
                <a:sym typeface="Roboto Mono"/>
              </a:endParaRPr>
            </a:p>
          </p:txBody>
        </p:sp>
      </p:grpSp>
      <p:sp>
        <p:nvSpPr>
          <p:cNvPr id="791" name="Google Shape;791;p45"/>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792" name="Google Shape;792;p45"/>
          <p:cNvSpPr txBox="1"/>
          <p:nvPr/>
        </p:nvSpPr>
        <p:spPr>
          <a:xfrm>
            <a:off x="1979675" y="1371725"/>
            <a:ext cx="7589700" cy="407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Vamos voltar nossa atenção para o elemento</a:t>
            </a:r>
            <a:r>
              <a:rPr lang="pt-BR" sz="1800">
                <a:latin typeface="Barlow"/>
                <a:ea typeface="Barlow"/>
                <a:cs typeface="Barlow"/>
                <a:sym typeface="Barlow"/>
              </a:rPr>
              <a:t> </a:t>
            </a:r>
            <a:r>
              <a:rPr b="1" lang="pt-BR" sz="1800">
                <a:solidFill>
                  <a:schemeClr val="dk2"/>
                </a:solidFill>
                <a:latin typeface="Barlow"/>
                <a:ea typeface="Barlow"/>
                <a:cs typeface="Barlow"/>
                <a:sym typeface="Barlow"/>
              </a:rPr>
              <a:t>&lt;img&gt;</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sp>
        <p:nvSpPr>
          <p:cNvPr id="793" name="Google Shape;793;p45"/>
          <p:cNvSpPr txBox="1"/>
          <p:nvPr/>
        </p:nvSpPr>
        <p:spPr>
          <a:xfrm>
            <a:off x="1986925" y="2837750"/>
            <a:ext cx="7589700" cy="16110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Como dissemos antes, isso incorpora uma imagem na nossa página na posição que aparece. Isso é feito pelo atributo </a:t>
            </a:r>
            <a:r>
              <a:rPr b="1" lang="pt-BR" sz="1800">
                <a:solidFill>
                  <a:schemeClr val="dk2"/>
                </a:solidFill>
                <a:latin typeface="Barlow"/>
                <a:ea typeface="Barlow"/>
                <a:cs typeface="Barlow"/>
                <a:sym typeface="Barlow"/>
              </a:rPr>
              <a:t>src (source)</a:t>
            </a:r>
            <a:r>
              <a:rPr lang="pt-BR" sz="1800">
                <a:latin typeface="Barlow"/>
                <a:ea typeface="Barlow"/>
                <a:cs typeface="Barlow"/>
                <a:sym typeface="Barlow"/>
              </a:rPr>
              <a:t>, que contém o caminho para nosso arquivo de imagem. Incluímos também um atributo </a:t>
            </a:r>
            <a:r>
              <a:rPr b="1" lang="pt-BR" sz="1800">
                <a:solidFill>
                  <a:schemeClr val="dk2"/>
                </a:solidFill>
                <a:latin typeface="Barlow"/>
                <a:ea typeface="Barlow"/>
                <a:cs typeface="Barlow"/>
                <a:sym typeface="Barlow"/>
              </a:rPr>
              <a:t>alt (alternative)</a:t>
            </a:r>
            <a:r>
              <a:rPr lang="pt-BR" sz="1800">
                <a:latin typeface="Barlow"/>
                <a:ea typeface="Barlow"/>
                <a:cs typeface="Barlow"/>
                <a:sym typeface="Barlow"/>
              </a:rPr>
              <a:t>. Neste atributo, você especifica um texto descritivo para usuários que não podem ver a imagem.</a:t>
            </a:r>
            <a:endParaRPr sz="1800">
              <a:latin typeface="Barlow"/>
              <a:ea typeface="Barlow"/>
              <a:cs typeface="Barlow"/>
              <a:sym typeface="Barlow"/>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798" name="Shape 798"/>
        <p:cNvGrpSpPr/>
        <p:nvPr/>
      </p:nvGrpSpPr>
      <p:grpSpPr>
        <a:xfrm>
          <a:off x="0" y="0"/>
          <a:ext cx="0" cy="0"/>
          <a:chOff x="0" y="0"/>
          <a:chExt cx="0" cy="0"/>
        </a:xfrm>
      </p:grpSpPr>
      <p:sp>
        <p:nvSpPr>
          <p:cNvPr id="799" name="Google Shape;799;p46"/>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Links &lt;a&gt;</a:t>
            </a:r>
            <a:endParaRPr b="1" sz="2900">
              <a:solidFill>
                <a:schemeClr val="accent3"/>
              </a:solidFill>
              <a:latin typeface="Barlow Condensed"/>
              <a:ea typeface="Barlow Condensed"/>
              <a:cs typeface="Barlow Condensed"/>
              <a:sym typeface="Barlow Condensed"/>
            </a:endParaRPr>
          </a:p>
        </p:txBody>
      </p:sp>
      <p:grpSp>
        <p:nvGrpSpPr>
          <p:cNvPr id="800" name="Google Shape;800;p46"/>
          <p:cNvGrpSpPr/>
          <p:nvPr/>
        </p:nvGrpSpPr>
        <p:grpSpPr>
          <a:xfrm>
            <a:off x="8735250" y="158012"/>
            <a:ext cx="3224150" cy="353150"/>
            <a:chOff x="8735250" y="158012"/>
            <a:chExt cx="3224150" cy="353150"/>
          </a:xfrm>
        </p:grpSpPr>
        <p:sp>
          <p:nvSpPr>
            <p:cNvPr id="801" name="Google Shape;801;p4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02" name="Google Shape;802;p4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803" name="Google Shape;803;p46"/>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04" name="Google Shape;804;p46"/>
          <p:cNvGrpSpPr/>
          <p:nvPr/>
        </p:nvGrpSpPr>
        <p:grpSpPr>
          <a:xfrm>
            <a:off x="395273" y="2687960"/>
            <a:ext cx="1205392" cy="1221490"/>
            <a:chOff x="357861" y="5314203"/>
            <a:chExt cx="1055787" cy="1069887"/>
          </a:xfrm>
        </p:grpSpPr>
        <p:sp>
          <p:nvSpPr>
            <p:cNvPr id="805" name="Google Shape;805;p46"/>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6" name="Google Shape;806;p46"/>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7" name="Google Shape;807;p46"/>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08" name="Google Shape;808;p46"/>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https://developer.mozilla.org/pt-BR/docs/Learn/Getting_started_with_the_web/HTML_basics</a:t>
            </a:r>
            <a:r>
              <a:rPr lang="pt-BR" sz="1000">
                <a:solidFill>
                  <a:srgbClr val="212529"/>
                </a:solidFill>
                <a:highlight>
                  <a:schemeClr val="accent4"/>
                </a:highlight>
                <a:latin typeface="Barlow"/>
                <a:ea typeface="Barlow"/>
                <a:cs typeface="Barlow"/>
                <a:sym typeface="Barlow"/>
              </a:rPr>
              <a:t> </a:t>
            </a:r>
            <a:endParaRPr sz="1000"/>
          </a:p>
        </p:txBody>
      </p:sp>
      <p:sp>
        <p:nvSpPr>
          <p:cNvPr id="809" name="Google Shape;809;p46"/>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Links são muito importantes — eles são o que faz da web ser de fato uma REDE! Para adicionar um link, precisamos usar um elemento simples </a:t>
            </a:r>
            <a:r>
              <a:rPr b="1" lang="pt-BR" sz="1800">
                <a:solidFill>
                  <a:schemeClr val="dk2"/>
                </a:solidFill>
                <a:latin typeface="Barlow"/>
                <a:ea typeface="Barlow"/>
                <a:cs typeface="Barlow"/>
                <a:sym typeface="Barlow"/>
              </a:rPr>
              <a:t>&lt;a&gt;</a:t>
            </a:r>
            <a:r>
              <a:rPr lang="pt-BR" sz="1800">
                <a:latin typeface="Barlow"/>
                <a:ea typeface="Barlow"/>
                <a:cs typeface="Barlow"/>
                <a:sym typeface="Barlow"/>
              </a:rPr>
              <a:t>. "a" é a forma abreviada de "âncora".</a:t>
            </a:r>
            <a:endParaRPr sz="1800">
              <a:solidFill>
                <a:srgbClr val="212529"/>
              </a:solidFill>
              <a:highlight>
                <a:srgbClr val="FFFFFF"/>
              </a:highlight>
              <a:latin typeface="Barlow"/>
              <a:ea typeface="Barlow"/>
              <a:cs typeface="Barlow"/>
              <a:sym typeface="Barlow"/>
            </a:endParaRPr>
          </a:p>
        </p:txBody>
      </p:sp>
      <p:sp>
        <p:nvSpPr>
          <p:cNvPr id="810" name="Google Shape;810;p46"/>
          <p:cNvSpPr txBox="1"/>
          <p:nvPr/>
        </p:nvSpPr>
        <p:spPr>
          <a:xfrm>
            <a:off x="1986925" y="3904550"/>
            <a:ext cx="7589700" cy="4419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resultado seria:</a:t>
            </a:r>
            <a:endParaRPr sz="1800">
              <a:latin typeface="Barlow"/>
              <a:ea typeface="Barlow"/>
              <a:cs typeface="Barlow"/>
              <a:sym typeface="Barlow"/>
            </a:endParaRPr>
          </a:p>
        </p:txBody>
      </p:sp>
      <p:sp>
        <p:nvSpPr>
          <p:cNvPr id="811" name="Google Shape;811;p46"/>
          <p:cNvSpPr txBox="1"/>
          <p:nvPr/>
        </p:nvSpPr>
        <p:spPr>
          <a:xfrm>
            <a:off x="1979650" y="4272850"/>
            <a:ext cx="4439100" cy="321900"/>
          </a:xfrm>
          <a:prstGeom prst="rect">
            <a:avLst/>
          </a:prstGeom>
          <a:solidFill>
            <a:srgbClr val="000000"/>
          </a:solidFill>
          <a:ln>
            <a:noFill/>
          </a:ln>
          <a:effectLst>
            <a:outerShdw blurRad="57150" rotWithShape="0" algn="bl" dir="5400000" dist="19050">
              <a:srgbClr val="000000">
                <a:alpha val="50000"/>
              </a:srgbClr>
            </a:outerShdw>
          </a:effectLst>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500" u="sng">
                <a:solidFill>
                  <a:srgbClr val="8AB4F8"/>
                </a:solidFill>
                <a:hlinkClick r:id="rId5">
                  <a:extLst>
                    <a:ext uri="{A12FA001-AC4F-418D-AE19-62706E023703}">
                      <ahyp:hlinkClr val="tx"/>
                    </a:ext>
                  </a:extLst>
                </a:hlinkClick>
              </a:rPr>
              <a:t>CESAR: Pessoas impulsionando inovação.</a:t>
            </a:r>
            <a:endParaRPr sz="1200" u="sng">
              <a:solidFill>
                <a:srgbClr val="FFFFFF"/>
              </a:solidFill>
              <a:latin typeface="Barlow"/>
              <a:ea typeface="Barlow"/>
              <a:cs typeface="Barlow"/>
              <a:sym typeface="Barlow"/>
            </a:endParaRPr>
          </a:p>
        </p:txBody>
      </p:sp>
      <p:grpSp>
        <p:nvGrpSpPr>
          <p:cNvPr id="812" name="Google Shape;812;p46"/>
          <p:cNvGrpSpPr/>
          <p:nvPr/>
        </p:nvGrpSpPr>
        <p:grpSpPr>
          <a:xfrm>
            <a:off x="1986925" y="2490850"/>
            <a:ext cx="9048277" cy="1233690"/>
            <a:chOff x="8366649" y="2763197"/>
            <a:chExt cx="6434102" cy="669065"/>
          </a:xfrm>
        </p:grpSpPr>
        <p:sp>
          <p:nvSpPr>
            <p:cNvPr id="813" name="Google Shape;813;p46"/>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814" name="Google Shape;814;p46"/>
            <p:cNvSpPr txBox="1"/>
            <p:nvPr/>
          </p:nvSpPr>
          <p:spPr>
            <a:xfrm>
              <a:off x="8366649" y="2926763"/>
              <a:ext cx="6434100" cy="5055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a</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href</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"https://www.cesar.org.br"</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target</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"_blank"</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rel</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"noopener</a:t>
              </a:r>
              <a:r>
                <a:rPr lang="pt-BR" sz="1500">
                  <a:latin typeface="Roboto Mono"/>
                  <a:ea typeface="Roboto Mono"/>
                  <a:cs typeface="Roboto Mono"/>
                  <a:sym typeface="Roboto Mono"/>
                </a:rPr>
                <a:t> </a:t>
              </a:r>
              <a:r>
                <a:rPr lang="pt-BR" sz="1500">
                  <a:solidFill>
                    <a:srgbClr val="A01010"/>
                  </a:solidFill>
                  <a:latin typeface="Roboto Mono"/>
                  <a:ea typeface="Roboto Mono"/>
                  <a:cs typeface="Roboto Mono"/>
                  <a:sym typeface="Roboto Mono"/>
                </a:rPr>
                <a:t>noreferrer"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CESAR: Pessoas impulsionando inovação.</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a</a:t>
              </a:r>
              <a:r>
                <a:rPr lang="pt-BR" sz="1500">
                  <a:latin typeface="Roboto Mono"/>
                  <a:ea typeface="Roboto Mono"/>
                  <a:cs typeface="Roboto Mono"/>
                  <a:sym typeface="Roboto Mono"/>
                </a:rPr>
                <a:t>&gt;</a:t>
              </a:r>
              <a:endParaRPr sz="2000">
                <a:latin typeface="Roboto Mono"/>
                <a:ea typeface="Roboto Mono"/>
                <a:cs typeface="Roboto Mono"/>
                <a:sym typeface="Roboto Mono"/>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19" name="Shape 819"/>
        <p:cNvGrpSpPr/>
        <p:nvPr/>
      </p:nvGrpSpPr>
      <p:grpSpPr>
        <a:xfrm>
          <a:off x="0" y="0"/>
          <a:ext cx="0" cy="0"/>
          <a:chOff x="0" y="0"/>
          <a:chExt cx="0" cy="0"/>
        </a:xfrm>
      </p:grpSpPr>
      <p:sp>
        <p:nvSpPr>
          <p:cNvPr id="820" name="Google Shape;820;p47"/>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Tabelas &lt;table&gt;</a:t>
            </a:r>
            <a:endParaRPr b="1" sz="2900">
              <a:solidFill>
                <a:schemeClr val="accent3"/>
              </a:solidFill>
              <a:latin typeface="Barlow Condensed"/>
              <a:ea typeface="Barlow Condensed"/>
              <a:cs typeface="Barlow Condensed"/>
              <a:sym typeface="Barlow Condensed"/>
            </a:endParaRPr>
          </a:p>
        </p:txBody>
      </p:sp>
      <p:grpSp>
        <p:nvGrpSpPr>
          <p:cNvPr id="821" name="Google Shape;821;p47"/>
          <p:cNvGrpSpPr/>
          <p:nvPr/>
        </p:nvGrpSpPr>
        <p:grpSpPr>
          <a:xfrm>
            <a:off x="8735250" y="158012"/>
            <a:ext cx="3224150" cy="353150"/>
            <a:chOff x="8735250" y="158012"/>
            <a:chExt cx="3224150" cy="353150"/>
          </a:xfrm>
        </p:grpSpPr>
        <p:sp>
          <p:nvSpPr>
            <p:cNvPr id="822" name="Google Shape;822;p4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23" name="Google Shape;823;p4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824" name="Google Shape;824;p47"/>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25" name="Google Shape;825;p47"/>
          <p:cNvGrpSpPr/>
          <p:nvPr/>
        </p:nvGrpSpPr>
        <p:grpSpPr>
          <a:xfrm>
            <a:off x="395273" y="2687960"/>
            <a:ext cx="1205392" cy="1221490"/>
            <a:chOff x="357861" y="5314203"/>
            <a:chExt cx="1055787" cy="1069887"/>
          </a:xfrm>
        </p:grpSpPr>
        <p:sp>
          <p:nvSpPr>
            <p:cNvPr id="826" name="Google Shape;826;p47"/>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7" name="Google Shape;827;p47"/>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28" name="Google Shape;828;p47"/>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29" name="Google Shape;829;p47"/>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https://developer.mozilla.org/pt-BR/docs/Web/HTML/Element/table</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830" name="Google Shape;830;p47"/>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O elemento </a:t>
            </a:r>
            <a:r>
              <a:rPr b="1" lang="pt-BR" sz="1800">
                <a:solidFill>
                  <a:schemeClr val="dk2"/>
                </a:solidFill>
                <a:latin typeface="Barlow"/>
                <a:ea typeface="Barlow"/>
                <a:cs typeface="Barlow"/>
                <a:sym typeface="Barlow"/>
              </a:rPr>
              <a:t>&lt;table&gt;</a:t>
            </a:r>
            <a:r>
              <a:rPr lang="pt-BR" sz="1800">
                <a:latin typeface="Barlow"/>
                <a:ea typeface="Barlow"/>
                <a:cs typeface="Barlow"/>
                <a:sym typeface="Barlow"/>
              </a:rPr>
              <a:t> representa dados tabulares, isto é, informações apresentadas em uma tabela bidimensional composta por linhas e colunas de células contendo dados.</a:t>
            </a:r>
            <a:endParaRPr sz="1800">
              <a:solidFill>
                <a:srgbClr val="212529"/>
              </a:solidFill>
              <a:highlight>
                <a:srgbClr val="FFFFFF"/>
              </a:highlight>
              <a:latin typeface="Barlow"/>
              <a:ea typeface="Barlow"/>
              <a:cs typeface="Barlow"/>
              <a:sym typeface="Barlow"/>
            </a:endParaRPr>
          </a:p>
        </p:txBody>
      </p:sp>
      <p:sp>
        <p:nvSpPr>
          <p:cNvPr id="831" name="Google Shape;831;p47"/>
          <p:cNvSpPr txBox="1"/>
          <p:nvPr/>
        </p:nvSpPr>
        <p:spPr>
          <a:xfrm>
            <a:off x="7288600" y="2700375"/>
            <a:ext cx="2623800" cy="4419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resultado seria*:</a:t>
            </a:r>
            <a:endParaRPr sz="1800">
              <a:latin typeface="Barlow"/>
              <a:ea typeface="Barlow"/>
              <a:cs typeface="Barlow"/>
              <a:sym typeface="Barlow"/>
            </a:endParaRPr>
          </a:p>
        </p:txBody>
      </p:sp>
      <p:graphicFrame>
        <p:nvGraphicFramePr>
          <p:cNvPr id="832" name="Google Shape;832;p47"/>
          <p:cNvGraphicFramePr/>
          <p:nvPr/>
        </p:nvGraphicFramePr>
        <p:xfrm>
          <a:off x="7288600" y="3100700"/>
          <a:ext cx="3000000" cy="3000000"/>
        </p:xfrm>
        <a:graphic>
          <a:graphicData uri="http://schemas.openxmlformats.org/drawingml/2006/table">
            <a:tbl>
              <a:tblPr>
                <a:noFill/>
                <a:tableStyleId>{387B1606-38EF-4FFC-8C9C-875D277692D0}</a:tableStyleId>
              </a:tblPr>
              <a:tblGrid>
                <a:gridCol w="1333075"/>
                <a:gridCol w="1333075"/>
              </a:tblGrid>
              <a:tr h="381000">
                <a:tc gridSpan="2">
                  <a:txBody>
                    <a:bodyPr/>
                    <a:lstStyle/>
                    <a:p>
                      <a:pPr indent="0" lvl="0" marL="0" rtl="0" algn="ctr">
                        <a:spcBef>
                          <a:spcPts val="0"/>
                        </a:spcBef>
                        <a:spcAft>
                          <a:spcPts val="0"/>
                        </a:spcAft>
                        <a:buNone/>
                      </a:pPr>
                      <a:r>
                        <a:rPr lang="pt-BR" sz="1200"/>
                        <a:t>Cabeçalho</a:t>
                      </a:r>
                      <a:endParaRPr sz="1200"/>
                    </a:p>
                  </a:txBody>
                  <a:tcPr marT="91425" marB="91425" marR="91425" marL="91425"/>
                </a:tc>
                <a:tc hMerge="1"/>
              </a:tr>
              <a:tr h="381000">
                <a:tc>
                  <a:txBody>
                    <a:bodyPr/>
                    <a:lstStyle/>
                    <a:p>
                      <a:pPr indent="0" lvl="0" marL="0" rtl="0" algn="l">
                        <a:spcBef>
                          <a:spcPts val="0"/>
                        </a:spcBef>
                        <a:spcAft>
                          <a:spcPts val="0"/>
                        </a:spcAft>
                        <a:buNone/>
                      </a:pPr>
                      <a:r>
                        <a:rPr lang="pt-BR" sz="1200"/>
                        <a:t>Primeira coluna</a:t>
                      </a:r>
                      <a:endParaRPr sz="1200"/>
                    </a:p>
                  </a:txBody>
                  <a:tcPr marT="91425" marB="91425" marR="91425" marL="91425"/>
                </a:tc>
                <a:tc>
                  <a:txBody>
                    <a:bodyPr/>
                    <a:lstStyle/>
                    <a:p>
                      <a:pPr indent="0" lvl="0" marL="0" rtl="0" algn="l">
                        <a:spcBef>
                          <a:spcPts val="0"/>
                        </a:spcBef>
                        <a:spcAft>
                          <a:spcPts val="0"/>
                        </a:spcAft>
                        <a:buNone/>
                      </a:pPr>
                      <a:r>
                        <a:rPr lang="pt-BR" sz="1200"/>
                        <a:t>Segunda coluna</a:t>
                      </a:r>
                      <a:endParaRPr sz="1200"/>
                    </a:p>
                  </a:txBody>
                  <a:tcPr marT="91425" marB="91425" marR="91425" marL="91425"/>
                </a:tc>
              </a:tr>
            </a:tbl>
          </a:graphicData>
        </a:graphic>
      </p:graphicFrame>
      <p:sp>
        <p:nvSpPr>
          <p:cNvPr id="833" name="Google Shape;833;p47"/>
          <p:cNvSpPr txBox="1"/>
          <p:nvPr/>
        </p:nvSpPr>
        <p:spPr>
          <a:xfrm>
            <a:off x="7288625" y="4090750"/>
            <a:ext cx="2666100" cy="448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000">
                <a:latin typeface="Barlow"/>
                <a:ea typeface="Barlow"/>
                <a:cs typeface="Barlow"/>
                <a:sym typeface="Barlow"/>
              </a:rPr>
              <a:t>* Podem ser necessários alguns estilos para funcionar a exibição esperada.</a:t>
            </a:r>
            <a:endParaRPr sz="400">
              <a:solidFill>
                <a:srgbClr val="212529"/>
              </a:solidFill>
              <a:highlight>
                <a:srgbClr val="FFFFFF"/>
              </a:highlight>
              <a:latin typeface="Barlow"/>
              <a:ea typeface="Barlow"/>
              <a:cs typeface="Barlow"/>
              <a:sym typeface="Barlow"/>
            </a:endParaRPr>
          </a:p>
        </p:txBody>
      </p:sp>
      <p:grpSp>
        <p:nvGrpSpPr>
          <p:cNvPr id="834" name="Google Shape;834;p47"/>
          <p:cNvGrpSpPr/>
          <p:nvPr/>
        </p:nvGrpSpPr>
        <p:grpSpPr>
          <a:xfrm>
            <a:off x="2083877" y="2372363"/>
            <a:ext cx="5059135" cy="3885582"/>
            <a:chOff x="8366651" y="2763197"/>
            <a:chExt cx="6434103" cy="2107263"/>
          </a:xfrm>
        </p:grpSpPr>
        <p:sp>
          <p:nvSpPr>
            <p:cNvPr id="835" name="Google Shape;835;p47"/>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836" name="Google Shape;836;p47"/>
            <p:cNvSpPr txBox="1"/>
            <p:nvPr/>
          </p:nvSpPr>
          <p:spPr>
            <a:xfrm>
              <a:off x="8366654" y="2926760"/>
              <a:ext cx="6434100" cy="19437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table</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45720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91440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137160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th</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colspan</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"2"</a:t>
              </a:r>
              <a:r>
                <a:rPr lang="pt-BR" sz="1500">
                  <a:latin typeface="Roboto Mono"/>
                  <a:ea typeface="Roboto Mono"/>
                  <a:cs typeface="Roboto Mono"/>
                  <a:sym typeface="Roboto Mono"/>
                </a:rPr>
                <a:t>&gt;Cabeçalho&lt;/</a:t>
              </a:r>
              <a:r>
                <a:rPr lang="pt-BR" sz="1500">
                  <a:solidFill>
                    <a:srgbClr val="107000"/>
                  </a:solidFill>
                  <a:latin typeface="Roboto Mono"/>
                  <a:ea typeface="Roboto Mono"/>
                  <a:cs typeface="Roboto Mono"/>
                  <a:sym typeface="Roboto Mono"/>
                </a:rPr>
                <a:t>th</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thead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td</a:t>
              </a:r>
              <a:r>
                <a:rPr lang="pt-BR" sz="1500">
                  <a:latin typeface="Roboto Mono"/>
                  <a:ea typeface="Roboto Mono"/>
                  <a:cs typeface="Roboto Mono"/>
                  <a:sym typeface="Roboto Mono"/>
                </a:rPr>
                <a:t>&gt;Primeira coluna&lt;/</a:t>
              </a:r>
              <a:r>
                <a:rPr lang="pt-BR" sz="1500">
                  <a:solidFill>
                    <a:srgbClr val="107000"/>
                  </a:solidFill>
                  <a:latin typeface="Roboto Mono"/>
                  <a:ea typeface="Roboto Mono"/>
                  <a:cs typeface="Roboto Mono"/>
                  <a:sym typeface="Roboto Mono"/>
                </a:rPr>
                <a:t>td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td</a:t>
              </a:r>
              <a:r>
                <a:rPr lang="pt-BR" sz="1500">
                  <a:latin typeface="Roboto Mono"/>
                  <a:ea typeface="Roboto Mono"/>
                  <a:cs typeface="Roboto Mono"/>
                  <a:sym typeface="Roboto Mono"/>
                </a:rPr>
                <a:t>&gt;Segunda coluna&lt;/</a:t>
              </a:r>
              <a:r>
                <a:rPr lang="pt-BR" sz="1500">
                  <a:solidFill>
                    <a:srgbClr val="107000"/>
                  </a:solidFill>
                  <a:latin typeface="Roboto Mono"/>
                  <a:ea typeface="Roboto Mono"/>
                  <a:cs typeface="Roboto Mono"/>
                  <a:sym typeface="Roboto Mono"/>
                </a:rPr>
                <a:t>td</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tr</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tbody</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table</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41" name="Shape 841"/>
        <p:cNvGrpSpPr/>
        <p:nvPr/>
      </p:nvGrpSpPr>
      <p:grpSpPr>
        <a:xfrm>
          <a:off x="0" y="0"/>
          <a:ext cx="0" cy="0"/>
          <a:chOff x="0" y="0"/>
          <a:chExt cx="0" cy="0"/>
        </a:xfrm>
      </p:grpSpPr>
      <p:sp>
        <p:nvSpPr>
          <p:cNvPr id="842" name="Google Shape;842;p48"/>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Entrada de dados &lt;input&gt;</a:t>
            </a:r>
            <a:endParaRPr b="1" sz="2900">
              <a:solidFill>
                <a:schemeClr val="accent3"/>
              </a:solidFill>
              <a:latin typeface="Barlow Condensed"/>
              <a:ea typeface="Barlow Condensed"/>
              <a:cs typeface="Barlow Condensed"/>
              <a:sym typeface="Barlow Condensed"/>
            </a:endParaRPr>
          </a:p>
        </p:txBody>
      </p:sp>
      <p:grpSp>
        <p:nvGrpSpPr>
          <p:cNvPr id="843" name="Google Shape;843;p48"/>
          <p:cNvGrpSpPr/>
          <p:nvPr/>
        </p:nvGrpSpPr>
        <p:grpSpPr>
          <a:xfrm>
            <a:off x="8735250" y="158012"/>
            <a:ext cx="3224150" cy="353150"/>
            <a:chOff x="8735250" y="158012"/>
            <a:chExt cx="3224150" cy="353150"/>
          </a:xfrm>
        </p:grpSpPr>
        <p:sp>
          <p:nvSpPr>
            <p:cNvPr id="844" name="Google Shape;844;p4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45" name="Google Shape;845;p4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846" name="Google Shape;846;p48"/>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7" name="Google Shape;847;p48"/>
          <p:cNvGrpSpPr/>
          <p:nvPr/>
        </p:nvGrpSpPr>
        <p:grpSpPr>
          <a:xfrm>
            <a:off x="395273" y="2687960"/>
            <a:ext cx="1205392" cy="1221490"/>
            <a:chOff x="357861" y="5314203"/>
            <a:chExt cx="1055787" cy="1069887"/>
          </a:xfrm>
        </p:grpSpPr>
        <p:sp>
          <p:nvSpPr>
            <p:cNvPr id="848" name="Google Shape;848;p48"/>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49" name="Google Shape;849;p48"/>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50" name="Google Shape;850;p48"/>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51" name="Google Shape;851;p48"/>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https://developer.mozilla.org/pt-BR/docs/Web/HTML/Element/input</a:t>
            </a:r>
            <a:r>
              <a:rPr lang="pt-BR" sz="1000">
                <a:solidFill>
                  <a:srgbClr val="212529"/>
                </a:solidFill>
                <a:highlight>
                  <a:schemeClr val="accent4"/>
                </a:highlight>
                <a:latin typeface="Barlow"/>
                <a:ea typeface="Barlow"/>
                <a:cs typeface="Barlow"/>
                <a:sym typeface="Barlow"/>
              </a:rPr>
              <a:t> </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852" name="Google Shape;852;p48"/>
          <p:cNvSpPr txBox="1"/>
          <p:nvPr/>
        </p:nvSpPr>
        <p:spPr>
          <a:xfrm>
            <a:off x="1979675" y="1371725"/>
            <a:ext cx="7589700" cy="13287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O elemento </a:t>
            </a:r>
            <a:r>
              <a:rPr b="1" lang="pt-BR" sz="1800">
                <a:solidFill>
                  <a:schemeClr val="dk2"/>
                </a:solidFill>
                <a:latin typeface="Barlow"/>
                <a:ea typeface="Barlow"/>
                <a:cs typeface="Barlow"/>
                <a:sym typeface="Barlow"/>
              </a:rPr>
              <a:t>&lt;table&gt;</a:t>
            </a:r>
            <a:r>
              <a:rPr lang="pt-BR" sz="1800">
                <a:latin typeface="Barlow"/>
                <a:ea typeface="Barlow"/>
                <a:cs typeface="Barlow"/>
                <a:sym typeface="Barlow"/>
              </a:rPr>
              <a:t> </a:t>
            </a:r>
            <a:r>
              <a:rPr lang="pt-BR" sz="1800">
                <a:latin typeface="Barlow"/>
                <a:ea typeface="Barlow"/>
                <a:cs typeface="Barlow"/>
                <a:sym typeface="Barlow"/>
              </a:rPr>
              <a:t>O elemento HTML </a:t>
            </a:r>
            <a:r>
              <a:rPr b="1" lang="pt-BR" sz="1800">
                <a:solidFill>
                  <a:schemeClr val="dk2"/>
                </a:solidFill>
                <a:latin typeface="Barlow"/>
                <a:ea typeface="Barlow"/>
                <a:cs typeface="Barlow"/>
                <a:sym typeface="Barlow"/>
              </a:rPr>
              <a:t>&lt;input&gt;</a:t>
            </a:r>
            <a:r>
              <a:rPr lang="pt-BR" sz="1800">
                <a:latin typeface="Barlow"/>
                <a:ea typeface="Barlow"/>
                <a:cs typeface="Barlow"/>
                <a:sym typeface="Barlow"/>
              </a:rPr>
              <a:t> é usado para criar controles interativos para formulários baseados na web para receber dados do usuário. A semântica de um &lt;input&gt; varia consideravelmente dependendo do valor de seu atributo</a:t>
            </a:r>
            <a:r>
              <a:rPr b="1" lang="pt-BR" sz="1800">
                <a:solidFill>
                  <a:schemeClr val="dk2"/>
                </a:solidFill>
                <a:latin typeface="Barlow"/>
                <a:ea typeface="Barlow"/>
                <a:cs typeface="Barlow"/>
                <a:sym typeface="Barlow"/>
              </a:rPr>
              <a:t> type</a:t>
            </a:r>
            <a:r>
              <a:rPr lang="pt-BR" sz="1800">
                <a:latin typeface="Barlow"/>
                <a:ea typeface="Barlow"/>
                <a:cs typeface="Barlow"/>
                <a:sym typeface="Barlow"/>
              </a:rPr>
              <a:t>.</a:t>
            </a:r>
            <a:endParaRPr sz="1800">
              <a:solidFill>
                <a:srgbClr val="212529"/>
              </a:solidFill>
              <a:highlight>
                <a:srgbClr val="FFFFFF"/>
              </a:highlight>
              <a:latin typeface="Barlow"/>
              <a:ea typeface="Barlow"/>
              <a:cs typeface="Barlow"/>
              <a:sym typeface="Barlow"/>
            </a:endParaRPr>
          </a:p>
        </p:txBody>
      </p:sp>
      <p:sp>
        <p:nvSpPr>
          <p:cNvPr id="853" name="Google Shape;853;p48"/>
          <p:cNvSpPr txBox="1"/>
          <p:nvPr/>
        </p:nvSpPr>
        <p:spPr>
          <a:xfrm>
            <a:off x="1979675" y="3677000"/>
            <a:ext cx="2623800" cy="4419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resultado seria*:</a:t>
            </a:r>
            <a:endParaRPr sz="1800">
              <a:latin typeface="Barlow"/>
              <a:ea typeface="Barlow"/>
              <a:cs typeface="Barlow"/>
              <a:sym typeface="Barlow"/>
            </a:endParaRPr>
          </a:p>
        </p:txBody>
      </p:sp>
      <p:pic>
        <p:nvPicPr>
          <p:cNvPr id="854" name="Google Shape;854;p48"/>
          <p:cNvPicPr preferRelativeResize="0"/>
          <p:nvPr/>
        </p:nvPicPr>
        <p:blipFill>
          <a:blip r:embed="rId6">
            <a:alphaModFix/>
          </a:blip>
          <a:stretch>
            <a:fillRect/>
          </a:stretch>
        </p:blipFill>
        <p:spPr>
          <a:xfrm>
            <a:off x="2024100" y="4066350"/>
            <a:ext cx="1847850" cy="295275"/>
          </a:xfrm>
          <a:prstGeom prst="rect">
            <a:avLst/>
          </a:prstGeom>
          <a:noFill/>
          <a:ln>
            <a:noFill/>
          </a:ln>
        </p:spPr>
      </p:pic>
      <p:grpSp>
        <p:nvGrpSpPr>
          <p:cNvPr id="855" name="Google Shape;855;p48"/>
          <p:cNvGrpSpPr/>
          <p:nvPr/>
        </p:nvGrpSpPr>
        <p:grpSpPr>
          <a:xfrm>
            <a:off x="2051744" y="2700433"/>
            <a:ext cx="7445547" cy="770125"/>
            <a:chOff x="8366651" y="2763197"/>
            <a:chExt cx="6434105" cy="417661"/>
          </a:xfrm>
        </p:grpSpPr>
        <p:sp>
          <p:nvSpPr>
            <p:cNvPr id="856" name="Google Shape;856;p48"/>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857" name="Google Shape;857;p48"/>
            <p:cNvSpPr txBox="1"/>
            <p:nvPr/>
          </p:nvSpPr>
          <p:spPr>
            <a:xfrm>
              <a:off x="8366656" y="2926758"/>
              <a:ext cx="6434100" cy="2541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input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type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"text"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id</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"first_name"</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name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"first_name"</a:t>
              </a:r>
              <a:r>
                <a:rPr lang="pt-BR" sz="1500">
                  <a:latin typeface="Roboto Mono"/>
                  <a:ea typeface="Roboto Mono"/>
                  <a:cs typeface="Roboto Mono"/>
                  <a:sym typeface="Roboto Mono"/>
                </a:rPr>
                <a:t>&gt;</a:t>
              </a:r>
              <a:endParaRPr sz="2000">
                <a:latin typeface="Roboto Mono"/>
                <a:ea typeface="Roboto Mono"/>
                <a:cs typeface="Roboto Mono"/>
                <a:sym typeface="Roboto Mono"/>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00" name="Shape 100"/>
        <p:cNvGrpSpPr/>
        <p:nvPr/>
      </p:nvGrpSpPr>
      <p:grpSpPr>
        <a:xfrm>
          <a:off x="0" y="0"/>
          <a:ext cx="0" cy="0"/>
          <a:chOff x="0" y="0"/>
          <a:chExt cx="0" cy="0"/>
        </a:xfrm>
      </p:grpSpPr>
      <p:sp>
        <p:nvSpPr>
          <p:cNvPr id="101" name="Google Shape;101;p13"/>
          <p:cNvSpPr txBox="1"/>
          <p:nvPr/>
        </p:nvSpPr>
        <p:spPr>
          <a:xfrm>
            <a:off x="309625" y="282525"/>
            <a:ext cx="7803900" cy="11166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500"/>
              <a:buFont typeface="Arial"/>
              <a:buNone/>
            </a:pPr>
            <a:r>
              <a:rPr b="1" i="0" lang="pt-BR" sz="4500" u="none" cap="none" strike="noStrike">
                <a:solidFill>
                  <a:schemeClr val="dk1"/>
                </a:solidFill>
                <a:latin typeface="Barlow Condensed"/>
                <a:ea typeface="Barlow Condensed"/>
                <a:cs typeface="Barlow Condensed"/>
                <a:sym typeface="Barlow Condensed"/>
              </a:rPr>
              <a:t>O que veremos </a:t>
            </a:r>
            <a:r>
              <a:rPr b="1" lang="pt-BR" sz="4500">
                <a:solidFill>
                  <a:schemeClr val="dk1"/>
                </a:solidFill>
                <a:latin typeface="Barlow Condensed"/>
                <a:ea typeface="Barlow Condensed"/>
                <a:cs typeface="Barlow Condensed"/>
                <a:sym typeface="Barlow Condensed"/>
              </a:rPr>
              <a:t>neste módulo</a:t>
            </a:r>
            <a:r>
              <a:rPr b="1" i="0" lang="pt-BR" sz="4500" u="none" cap="none" strike="noStrike">
                <a:solidFill>
                  <a:schemeClr val="dk1"/>
                </a:solidFill>
                <a:latin typeface="Barlow Condensed"/>
                <a:ea typeface="Barlow Condensed"/>
                <a:cs typeface="Barlow Condensed"/>
                <a:sym typeface="Barlow Condensed"/>
              </a:rPr>
              <a:t>?</a:t>
            </a:r>
            <a:endParaRPr b="0" i="0" sz="3000" u="none" cap="none" strike="noStrike">
              <a:solidFill>
                <a:schemeClr val="dk1"/>
              </a:solidFill>
              <a:latin typeface="Barlow ExtraBold"/>
              <a:ea typeface="Barlow ExtraBold"/>
              <a:cs typeface="Barlow ExtraBold"/>
              <a:sym typeface="Barlow ExtraBold"/>
            </a:endParaRPr>
          </a:p>
        </p:txBody>
      </p:sp>
      <p:sp>
        <p:nvSpPr>
          <p:cNvPr id="102" name="Google Shape;102;p13"/>
          <p:cNvSpPr txBox="1"/>
          <p:nvPr/>
        </p:nvSpPr>
        <p:spPr>
          <a:xfrm>
            <a:off x="686475" y="1128925"/>
            <a:ext cx="6797700" cy="52608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6"/>
              </a:buClr>
              <a:buSzPts val="1800"/>
              <a:buFont typeface="Barlow"/>
              <a:buChar char="➢"/>
            </a:pPr>
            <a:r>
              <a:rPr b="1" lang="pt-BR" sz="1800">
                <a:solidFill>
                  <a:schemeClr val="accent6"/>
                </a:solidFill>
                <a:latin typeface="Barlow"/>
                <a:ea typeface="Barlow"/>
                <a:cs typeface="Barlow"/>
                <a:sym typeface="Barlow"/>
              </a:rPr>
              <a:t>Aula 01 - Conceitos Básicos de HTML</a:t>
            </a:r>
            <a:endParaRPr b="1" sz="1800">
              <a:solidFill>
                <a:schemeClr val="accent6"/>
              </a:solidFill>
              <a:latin typeface="Barlow"/>
              <a:ea typeface="Barlow"/>
              <a:cs typeface="Barlow"/>
              <a:sym typeface="Barlow"/>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02 - Conceitos Básicos de CSS</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03 - Introdução ao JavaScript</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04 - Funções em JavaScript</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05 - Introdução ao React - parte 01</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06 - Introdução ao React - parte 02</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07 - Introdução ao React - parte 03</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08 - Introdução ao React - parte 04</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09 - Introdução ao React Hooks</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10 - Introdução ao HTTP e consumo de APIs</a:t>
            </a:r>
            <a:r>
              <a:rPr lang="pt-BR" sz="1800">
                <a:solidFill>
                  <a:schemeClr val="accent6"/>
                </a:solidFill>
                <a:latin typeface="Barlow SemiBold"/>
                <a:ea typeface="Barlow SemiBold"/>
                <a:cs typeface="Barlow SemiBold"/>
                <a:sym typeface="Barlow SemiBold"/>
              </a:rPr>
              <a:t> com Fetch </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11 - Desenvolvimento do Projeto Prático - Parte 01</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12 - Desenvolvimento do Projeto Prático - Parte 02</a:t>
            </a:r>
            <a:endParaRPr sz="1800">
              <a:solidFill>
                <a:schemeClr val="accent6"/>
              </a:solidFill>
              <a:latin typeface="Barlow SemiBold"/>
              <a:ea typeface="Barlow SemiBold"/>
              <a:cs typeface="Barlow SemiBold"/>
              <a:sym typeface="Barlow SemiBold"/>
            </a:endParaRPr>
          </a:p>
          <a:p>
            <a:pPr indent="0" lvl="0" marL="0" marR="0" rtl="0" algn="l">
              <a:lnSpc>
                <a:spcPct val="100000"/>
              </a:lnSpc>
              <a:spcBef>
                <a:spcPts val="0"/>
              </a:spcBef>
              <a:spcAft>
                <a:spcPts val="0"/>
              </a:spcAft>
              <a:buClr>
                <a:srgbClr val="000000"/>
              </a:buClr>
              <a:buSzPts val="2800"/>
              <a:buFont typeface="Arial"/>
              <a:buNone/>
            </a:pPr>
            <a:r>
              <a:t/>
            </a:r>
            <a:endParaRPr b="0" i="0" sz="1800" u="none" cap="none" strike="noStrike">
              <a:solidFill>
                <a:srgbClr val="F7F6E2"/>
              </a:solidFill>
              <a:latin typeface="Barlow ExtraBold"/>
              <a:ea typeface="Barlow ExtraBold"/>
              <a:cs typeface="Barlow ExtraBold"/>
              <a:sym typeface="Barlow ExtraBold"/>
            </a:endParaRPr>
          </a:p>
        </p:txBody>
      </p:sp>
      <p:grpSp>
        <p:nvGrpSpPr>
          <p:cNvPr id="103" name="Google Shape;103;p13"/>
          <p:cNvGrpSpPr/>
          <p:nvPr/>
        </p:nvGrpSpPr>
        <p:grpSpPr>
          <a:xfrm>
            <a:off x="8735250" y="-376950"/>
            <a:ext cx="3224150" cy="353150"/>
            <a:chOff x="8735250" y="156450"/>
            <a:chExt cx="3224150" cy="353150"/>
          </a:xfrm>
        </p:grpSpPr>
        <p:sp>
          <p:nvSpPr>
            <p:cNvPr id="104" name="Google Shape;104;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05" name="Google Shape;105;p13"/>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
        <p:nvSpPr>
          <p:cNvPr id="106" name="Google Shape;106;p13"/>
          <p:cNvSpPr/>
          <p:nvPr/>
        </p:nvSpPr>
        <p:spPr>
          <a:xfrm>
            <a:off x="8965036" y="1035775"/>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 name="Google Shape;107;p13"/>
          <p:cNvSpPr/>
          <p:nvPr/>
        </p:nvSpPr>
        <p:spPr>
          <a:xfrm rot="5400000">
            <a:off x="8962562" y="1061894"/>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8" name="Google Shape;108;p13"/>
          <p:cNvSpPr/>
          <p:nvPr/>
        </p:nvSpPr>
        <p:spPr>
          <a:xfrm rot="10800000">
            <a:off x="8962562" y="1062073"/>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9" name="Google Shape;109;p13"/>
          <p:cNvGrpSpPr/>
          <p:nvPr/>
        </p:nvGrpSpPr>
        <p:grpSpPr>
          <a:xfrm>
            <a:off x="8926595" y="4591990"/>
            <a:ext cx="1755138" cy="1757482"/>
            <a:chOff x="4029498" y="2746115"/>
            <a:chExt cx="1054200" cy="1055608"/>
          </a:xfrm>
        </p:grpSpPr>
        <p:sp>
          <p:nvSpPr>
            <p:cNvPr id="110" name="Google Shape;110;p13"/>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1" name="Google Shape;111;p13"/>
            <p:cNvSpPr/>
            <p:nvPr/>
          </p:nvSpPr>
          <p:spPr>
            <a:xfrm rot="-5400000">
              <a:off x="4029498" y="2746115"/>
              <a:ext cx="1054200" cy="1054200"/>
            </a:xfrm>
            <a:prstGeom prst="blockArc">
              <a:avLst>
                <a:gd fmla="val 16177594" name="adj1"/>
                <a:gd fmla="val 82284" name="adj2"/>
                <a:gd fmla="val 19062"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2" name="Google Shape;112;p13"/>
          <p:cNvGrpSpPr/>
          <p:nvPr/>
        </p:nvGrpSpPr>
        <p:grpSpPr>
          <a:xfrm>
            <a:off x="8735250" y="158012"/>
            <a:ext cx="3224150" cy="353150"/>
            <a:chOff x="8735250" y="158012"/>
            <a:chExt cx="3224150" cy="353150"/>
          </a:xfrm>
        </p:grpSpPr>
        <p:sp>
          <p:nvSpPr>
            <p:cNvPr id="113" name="Google Shape;113;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14" name="Google Shape;114;p13"/>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grpSp>
        <p:nvGrpSpPr>
          <p:cNvPr id="115" name="Google Shape;115;p13"/>
          <p:cNvGrpSpPr/>
          <p:nvPr/>
        </p:nvGrpSpPr>
        <p:grpSpPr>
          <a:xfrm>
            <a:off x="8965092" y="2817073"/>
            <a:ext cx="1754861" cy="1778454"/>
            <a:chOff x="6421479" y="1050423"/>
            <a:chExt cx="1754861" cy="1778454"/>
          </a:xfrm>
        </p:grpSpPr>
        <p:sp>
          <p:nvSpPr>
            <p:cNvPr id="116" name="Google Shape;116;p13"/>
            <p:cNvSpPr/>
            <p:nvPr/>
          </p:nvSpPr>
          <p:spPr>
            <a:xfrm rot="-5400000">
              <a:off x="6424040" y="1050500"/>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7" name="Google Shape;117;p13"/>
            <p:cNvSpPr/>
            <p:nvPr/>
          </p:nvSpPr>
          <p:spPr>
            <a:xfrm>
              <a:off x="6424040" y="1050423"/>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8" name="Google Shape;118;p13"/>
            <p:cNvSpPr/>
            <p:nvPr/>
          </p:nvSpPr>
          <p:spPr>
            <a:xfrm rot="5400000">
              <a:off x="6421479" y="1076499"/>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3"/>
            <p:cNvSpPr/>
            <p:nvPr/>
          </p:nvSpPr>
          <p:spPr>
            <a:xfrm rot="10800000">
              <a:off x="6421479" y="1076577"/>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0" name="Google Shape;120;p13"/>
          <p:cNvGrpSpPr/>
          <p:nvPr/>
        </p:nvGrpSpPr>
        <p:grpSpPr>
          <a:xfrm>
            <a:off x="8735250" y="156450"/>
            <a:ext cx="3224150" cy="353150"/>
            <a:chOff x="8735250" y="156450"/>
            <a:chExt cx="3224150" cy="353150"/>
          </a:xfrm>
        </p:grpSpPr>
        <p:sp>
          <p:nvSpPr>
            <p:cNvPr id="121" name="Google Shape;121;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22" name="Google Shape;122;p13"/>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62" name="Shape 862"/>
        <p:cNvGrpSpPr/>
        <p:nvPr/>
      </p:nvGrpSpPr>
      <p:grpSpPr>
        <a:xfrm>
          <a:off x="0" y="0"/>
          <a:ext cx="0" cy="0"/>
          <a:chOff x="0" y="0"/>
          <a:chExt cx="0" cy="0"/>
        </a:xfrm>
      </p:grpSpPr>
      <p:sp>
        <p:nvSpPr>
          <p:cNvPr id="863" name="Google Shape;863;p49"/>
          <p:cNvSpPr txBox="1"/>
          <p:nvPr/>
        </p:nvSpPr>
        <p:spPr>
          <a:xfrm>
            <a:off x="1979675" y="646000"/>
            <a:ext cx="55953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Tipos de entrada de dados &lt;input type&gt;</a:t>
            </a:r>
            <a:endParaRPr b="1" sz="2900">
              <a:solidFill>
                <a:schemeClr val="accent3"/>
              </a:solidFill>
              <a:latin typeface="Barlow Condensed"/>
              <a:ea typeface="Barlow Condensed"/>
              <a:cs typeface="Barlow Condensed"/>
              <a:sym typeface="Barlow Condensed"/>
            </a:endParaRPr>
          </a:p>
        </p:txBody>
      </p:sp>
      <p:grpSp>
        <p:nvGrpSpPr>
          <p:cNvPr id="864" name="Google Shape;864;p49"/>
          <p:cNvGrpSpPr/>
          <p:nvPr/>
        </p:nvGrpSpPr>
        <p:grpSpPr>
          <a:xfrm>
            <a:off x="8735250" y="158012"/>
            <a:ext cx="3224150" cy="353150"/>
            <a:chOff x="8735250" y="158012"/>
            <a:chExt cx="3224150" cy="353150"/>
          </a:xfrm>
        </p:grpSpPr>
        <p:sp>
          <p:nvSpPr>
            <p:cNvPr id="865" name="Google Shape;865;p4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66" name="Google Shape;866;p4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867" name="Google Shape;867;p49"/>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68" name="Google Shape;868;p49"/>
          <p:cNvGrpSpPr/>
          <p:nvPr/>
        </p:nvGrpSpPr>
        <p:grpSpPr>
          <a:xfrm>
            <a:off x="395273" y="2687960"/>
            <a:ext cx="1205392" cy="1221490"/>
            <a:chOff x="357861" y="5314203"/>
            <a:chExt cx="1055787" cy="1069887"/>
          </a:xfrm>
        </p:grpSpPr>
        <p:sp>
          <p:nvSpPr>
            <p:cNvPr id="869" name="Google Shape;869;p49"/>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0" name="Google Shape;870;p49"/>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71" name="Google Shape;871;p49"/>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72" name="Google Shape;872;p49"/>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https://developer.mozilla.org/pt-BR/docs/Web/HTML/Element/input</a:t>
            </a:r>
            <a:r>
              <a:rPr lang="pt-BR" sz="1000">
                <a:solidFill>
                  <a:srgbClr val="212529"/>
                </a:solidFill>
                <a:highlight>
                  <a:schemeClr val="accent4"/>
                </a:highlight>
                <a:latin typeface="Barlow"/>
                <a:ea typeface="Barlow"/>
                <a:cs typeface="Barlow"/>
                <a:sym typeface="Barlow"/>
              </a:rPr>
              <a:t> </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873" name="Google Shape;873;p49"/>
          <p:cNvSpPr txBox="1"/>
          <p:nvPr/>
        </p:nvSpPr>
        <p:spPr>
          <a:xfrm>
            <a:off x="1979675" y="1371725"/>
            <a:ext cx="7589700" cy="7791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O atributo </a:t>
            </a:r>
            <a:r>
              <a:rPr b="1" lang="pt-BR" sz="1800">
                <a:solidFill>
                  <a:schemeClr val="dk2"/>
                </a:solidFill>
                <a:latin typeface="Barlow"/>
                <a:ea typeface="Barlow"/>
                <a:cs typeface="Barlow"/>
                <a:sym typeface="Barlow"/>
              </a:rPr>
              <a:t>type</a:t>
            </a:r>
            <a:r>
              <a:rPr lang="pt-BR" sz="1800">
                <a:latin typeface="Barlow"/>
                <a:ea typeface="Barlow"/>
                <a:cs typeface="Barlow"/>
                <a:sym typeface="Barlow"/>
              </a:rPr>
              <a:t> define o tipo de controle a ser exibido. O tipo padrão é </a:t>
            </a:r>
            <a:r>
              <a:rPr b="1" lang="pt-BR" sz="1800">
                <a:solidFill>
                  <a:schemeClr val="dk2"/>
                </a:solidFill>
                <a:latin typeface="Barlow"/>
                <a:ea typeface="Barlow"/>
                <a:cs typeface="Barlow"/>
                <a:sym typeface="Barlow"/>
              </a:rPr>
              <a:t>text</a:t>
            </a:r>
            <a:r>
              <a:rPr lang="pt-BR" sz="1800">
                <a:latin typeface="Barlow"/>
                <a:ea typeface="Barlow"/>
                <a:cs typeface="Barlow"/>
                <a:sym typeface="Barlow"/>
              </a:rPr>
              <a:t>, se este atributo não for especificado. Os valores possíveis são:</a:t>
            </a:r>
            <a:endParaRPr sz="1800">
              <a:solidFill>
                <a:srgbClr val="212529"/>
              </a:solidFill>
              <a:highlight>
                <a:srgbClr val="FFFFFF"/>
              </a:highlight>
              <a:latin typeface="Barlow"/>
              <a:ea typeface="Barlow"/>
              <a:cs typeface="Barlow"/>
              <a:sym typeface="Barlow"/>
            </a:endParaRPr>
          </a:p>
        </p:txBody>
      </p:sp>
      <p:sp>
        <p:nvSpPr>
          <p:cNvPr id="874" name="Google Shape;874;p49"/>
          <p:cNvSpPr txBox="1"/>
          <p:nvPr/>
        </p:nvSpPr>
        <p:spPr>
          <a:xfrm>
            <a:off x="3294800" y="2346525"/>
            <a:ext cx="1677600" cy="255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solidFill>
                  <a:srgbClr val="DC143C"/>
                </a:solidFill>
                <a:latin typeface="Courier New"/>
                <a:ea typeface="Courier New"/>
                <a:cs typeface="Courier New"/>
                <a:sym typeface="Courier New"/>
              </a:rPr>
              <a:t>button</a:t>
            </a:r>
            <a:endParaRPr>
              <a:solidFill>
                <a:srgbClr val="DD3805"/>
              </a:solidFill>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checkbox</a:t>
            </a:r>
            <a:endParaRPr>
              <a:solidFill>
                <a:srgbClr val="DD3805"/>
              </a:solidFill>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color</a:t>
            </a:r>
            <a:endParaRPr>
              <a:solidFill>
                <a:srgbClr val="DD3805"/>
              </a:solidFill>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date</a:t>
            </a:r>
            <a:endParaRPr>
              <a:solidFill>
                <a:srgbClr val="DD3805"/>
              </a:solidFill>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datetime-local</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email</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file</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hidden</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image</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month</a:t>
            </a:r>
            <a:endParaRPr>
              <a:solidFill>
                <a:srgbClr val="DC143C"/>
              </a:solidFill>
              <a:latin typeface="Courier New"/>
              <a:ea typeface="Courier New"/>
              <a:cs typeface="Courier New"/>
              <a:sym typeface="Courier New"/>
            </a:endParaRPr>
          </a:p>
          <a:p>
            <a:pPr indent="0" lvl="0" marL="0" rtl="0" algn="ctr">
              <a:spcBef>
                <a:spcPts val="0"/>
              </a:spcBef>
              <a:spcAft>
                <a:spcPts val="0"/>
              </a:spcAft>
              <a:buNone/>
            </a:pPr>
            <a:r>
              <a:rPr lang="pt-BR">
                <a:solidFill>
                  <a:srgbClr val="DC143C"/>
                </a:solidFill>
                <a:latin typeface="Courier New"/>
                <a:ea typeface="Courier New"/>
                <a:cs typeface="Courier New"/>
                <a:sym typeface="Courier New"/>
              </a:rPr>
              <a:t>number</a:t>
            </a:r>
            <a:endParaRPr>
              <a:solidFill>
                <a:srgbClr val="DC143C"/>
              </a:solidFill>
              <a:latin typeface="Courier New"/>
              <a:ea typeface="Courier New"/>
              <a:cs typeface="Courier New"/>
              <a:sym typeface="Courier New"/>
            </a:endParaRPr>
          </a:p>
        </p:txBody>
      </p:sp>
      <p:sp>
        <p:nvSpPr>
          <p:cNvPr id="875" name="Google Shape;875;p49"/>
          <p:cNvSpPr txBox="1"/>
          <p:nvPr/>
        </p:nvSpPr>
        <p:spPr>
          <a:xfrm>
            <a:off x="5458550" y="2346525"/>
            <a:ext cx="1075500" cy="2555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password</a:t>
            </a:r>
            <a:endParaRPr>
              <a:solidFill>
                <a:srgbClr val="DD3805"/>
              </a:solidFill>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radio</a:t>
            </a:r>
            <a:endParaRPr>
              <a:solidFill>
                <a:srgbClr val="DD3805"/>
              </a:solidFill>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range</a:t>
            </a:r>
            <a:endParaRPr>
              <a:solidFill>
                <a:srgbClr val="DD3805"/>
              </a:solidFill>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reset</a:t>
            </a:r>
            <a:endParaRPr>
              <a:solidFill>
                <a:srgbClr val="DD3805"/>
              </a:solidFill>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search</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submit</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tel</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text</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time</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url</a:t>
            </a:r>
            <a:endParaRPr>
              <a:solidFill>
                <a:srgbClr val="DC143C"/>
              </a:solidFill>
              <a:latin typeface="Courier New"/>
              <a:ea typeface="Courier New"/>
              <a:cs typeface="Courier New"/>
              <a:sym typeface="Courier New"/>
            </a:endParaRPr>
          </a:p>
          <a:p>
            <a:pPr indent="0" lvl="0" marL="0" marR="0" rtl="0" algn="ctr">
              <a:lnSpc>
                <a:spcPct val="100000"/>
              </a:lnSpc>
              <a:spcBef>
                <a:spcPts val="0"/>
              </a:spcBef>
              <a:spcAft>
                <a:spcPts val="0"/>
              </a:spcAft>
              <a:buNone/>
            </a:pPr>
            <a:r>
              <a:rPr lang="pt-BR">
                <a:solidFill>
                  <a:srgbClr val="DC143C"/>
                </a:solidFill>
                <a:latin typeface="Courier New"/>
                <a:ea typeface="Courier New"/>
                <a:cs typeface="Courier New"/>
                <a:sym typeface="Courier New"/>
              </a:rPr>
              <a:t>week</a:t>
            </a:r>
            <a:endParaRPr>
              <a:solidFill>
                <a:srgbClr val="DC143C"/>
              </a:solidFill>
              <a:latin typeface="Courier New"/>
              <a:ea typeface="Courier New"/>
              <a:cs typeface="Courier New"/>
              <a:sym typeface="Courier New"/>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80" name="Shape 880"/>
        <p:cNvGrpSpPr/>
        <p:nvPr/>
      </p:nvGrpSpPr>
      <p:grpSpPr>
        <a:xfrm>
          <a:off x="0" y="0"/>
          <a:ext cx="0" cy="0"/>
          <a:chOff x="0" y="0"/>
          <a:chExt cx="0" cy="0"/>
        </a:xfrm>
      </p:grpSpPr>
      <p:sp>
        <p:nvSpPr>
          <p:cNvPr id="881" name="Google Shape;881;p50"/>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Formulário &lt;form&gt;</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882" name="Google Shape;882;p50"/>
          <p:cNvGrpSpPr/>
          <p:nvPr/>
        </p:nvGrpSpPr>
        <p:grpSpPr>
          <a:xfrm>
            <a:off x="8735250" y="158012"/>
            <a:ext cx="3224150" cy="353150"/>
            <a:chOff x="8735250" y="158012"/>
            <a:chExt cx="3224150" cy="353150"/>
          </a:xfrm>
        </p:grpSpPr>
        <p:sp>
          <p:nvSpPr>
            <p:cNvPr id="883" name="Google Shape;883;p5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84" name="Google Shape;884;p5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885" name="Google Shape;885;p50"/>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86" name="Google Shape;886;p50"/>
          <p:cNvGrpSpPr/>
          <p:nvPr/>
        </p:nvGrpSpPr>
        <p:grpSpPr>
          <a:xfrm>
            <a:off x="395273" y="2687960"/>
            <a:ext cx="1205392" cy="1221490"/>
            <a:chOff x="357861" y="5314203"/>
            <a:chExt cx="1055787" cy="1069887"/>
          </a:xfrm>
        </p:grpSpPr>
        <p:sp>
          <p:nvSpPr>
            <p:cNvPr id="887" name="Google Shape;887;p50"/>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88" name="Google Shape;888;p50"/>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9" name="Google Shape;889;p50"/>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890" name="Google Shape;890;p50"/>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https://developer.mozilla.org/pt-BR/docs/Web/HTML/Element/form</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891" name="Google Shape;891;p50"/>
          <p:cNvSpPr txBox="1"/>
          <p:nvPr/>
        </p:nvSpPr>
        <p:spPr>
          <a:xfrm>
            <a:off x="1979675" y="1371725"/>
            <a:ext cx="7589700" cy="10224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a:t>
            </a:r>
            <a:r>
              <a:rPr b="1" lang="pt-BR" sz="1800">
                <a:solidFill>
                  <a:schemeClr val="dk2"/>
                </a:solidFill>
                <a:latin typeface="Barlow"/>
                <a:ea typeface="Barlow"/>
                <a:cs typeface="Barlow"/>
                <a:sym typeface="Barlow"/>
              </a:rPr>
              <a:t>&lt;form&gt;</a:t>
            </a:r>
            <a:r>
              <a:rPr lang="pt-BR" sz="1800">
                <a:latin typeface="Barlow"/>
                <a:ea typeface="Barlow"/>
                <a:cs typeface="Barlow"/>
                <a:sym typeface="Barlow"/>
              </a:rPr>
              <a:t> representa uma seção de um documento que contém controles interativos que permitem ao usuário submeter informação a um determinado servidor web.</a:t>
            </a:r>
            <a:endParaRPr sz="1800">
              <a:latin typeface="Barlow"/>
              <a:ea typeface="Barlow"/>
              <a:cs typeface="Barlow"/>
              <a:sym typeface="Barlow"/>
            </a:endParaRPr>
          </a:p>
          <a:p>
            <a:pPr indent="0" lvl="0" marL="0" rtl="0" algn="l">
              <a:lnSpc>
                <a:spcPct val="115000"/>
              </a:lnSpc>
              <a:spcBef>
                <a:spcPts val="0"/>
              </a:spcBef>
              <a:spcAft>
                <a:spcPts val="0"/>
              </a:spcAft>
              <a:buNone/>
            </a:pPr>
            <a:r>
              <a:t/>
            </a:r>
            <a:endParaRPr sz="1800">
              <a:latin typeface="Barlow"/>
              <a:ea typeface="Barlow"/>
              <a:cs typeface="Barlow"/>
              <a:sym typeface="Barlow"/>
            </a:endParaRPr>
          </a:p>
          <a:p>
            <a:pPr indent="0" lvl="0" marL="0" rtl="0" algn="l">
              <a:lnSpc>
                <a:spcPct val="115000"/>
              </a:lnSpc>
              <a:spcBef>
                <a:spcPts val="0"/>
              </a:spcBef>
              <a:spcAft>
                <a:spcPts val="0"/>
              </a:spcAft>
              <a:buNone/>
            </a:pPr>
            <a:r>
              <a:rPr lang="pt-BR" sz="1800">
                <a:latin typeface="Barlow"/>
                <a:ea typeface="Barlow"/>
                <a:cs typeface="Barlow"/>
                <a:sym typeface="Barlow"/>
              </a:rPr>
              <a:t>É possível utilizar as pseudo-classes de CSS </a:t>
            </a:r>
            <a:r>
              <a:rPr b="1" lang="pt-BR" sz="1800">
                <a:solidFill>
                  <a:schemeClr val="dk2"/>
                </a:solidFill>
                <a:latin typeface="Barlow"/>
                <a:ea typeface="Barlow"/>
                <a:cs typeface="Barlow"/>
                <a:sym typeface="Barlow"/>
              </a:rPr>
              <a:t>:valid</a:t>
            </a:r>
            <a:r>
              <a:rPr lang="pt-BR" sz="1800">
                <a:latin typeface="Barlow"/>
                <a:ea typeface="Barlow"/>
                <a:cs typeface="Barlow"/>
                <a:sym typeface="Barlow"/>
              </a:rPr>
              <a:t> e </a:t>
            </a:r>
            <a:r>
              <a:rPr b="1" lang="pt-BR" sz="1800">
                <a:solidFill>
                  <a:schemeClr val="dk2"/>
                </a:solidFill>
                <a:latin typeface="Barlow"/>
                <a:ea typeface="Barlow"/>
                <a:cs typeface="Barlow"/>
                <a:sym typeface="Barlow"/>
              </a:rPr>
              <a:t>:invalid</a:t>
            </a:r>
            <a:r>
              <a:rPr lang="pt-BR" sz="1800">
                <a:latin typeface="Barlow"/>
                <a:ea typeface="Barlow"/>
                <a:cs typeface="Barlow"/>
                <a:sym typeface="Barlow"/>
              </a:rPr>
              <a:t> para aplicar estilo a um elemento &lt;form&gt;.</a:t>
            </a:r>
            <a:endParaRPr sz="1800">
              <a:latin typeface="Barlow"/>
              <a:ea typeface="Barlow"/>
              <a:cs typeface="Barlow"/>
              <a:sym typeface="Barlow"/>
            </a:endParaRPr>
          </a:p>
          <a:p>
            <a:pPr indent="0" lvl="0" marL="0" rtl="0" algn="l">
              <a:lnSpc>
                <a:spcPct val="115000"/>
              </a:lnSpc>
              <a:spcBef>
                <a:spcPts val="0"/>
              </a:spcBef>
              <a:spcAft>
                <a:spcPts val="0"/>
              </a:spcAft>
              <a:buClr>
                <a:srgbClr val="000000"/>
              </a:buClr>
              <a:buSzPts val="1100"/>
              <a:buFont typeface="Arial"/>
              <a:buNone/>
            </a:pPr>
            <a:r>
              <a:t/>
            </a:r>
            <a:endParaRPr sz="1800">
              <a:latin typeface="Barlow"/>
              <a:ea typeface="Barlow"/>
              <a:cs typeface="Barlow"/>
              <a:sym typeface="Barlow"/>
            </a:endParaRPr>
          </a:p>
        </p:txBody>
      </p:sp>
      <p:grpSp>
        <p:nvGrpSpPr>
          <p:cNvPr id="892" name="Google Shape;892;p50"/>
          <p:cNvGrpSpPr/>
          <p:nvPr/>
        </p:nvGrpSpPr>
        <p:grpSpPr>
          <a:xfrm>
            <a:off x="2049888" y="3376645"/>
            <a:ext cx="7518891" cy="2018088"/>
            <a:chOff x="8366649" y="2763197"/>
            <a:chExt cx="6434102" cy="1094467"/>
          </a:xfrm>
        </p:grpSpPr>
        <p:sp>
          <p:nvSpPr>
            <p:cNvPr id="893" name="Google Shape;893;p50"/>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894" name="Google Shape;894;p50"/>
            <p:cNvSpPr txBox="1"/>
            <p:nvPr/>
          </p:nvSpPr>
          <p:spPr>
            <a:xfrm>
              <a:off x="8366649" y="2926764"/>
              <a:ext cx="6434100" cy="9309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i="1" lang="pt-BR" sz="1500">
                  <a:solidFill>
                    <a:srgbClr val="A05000"/>
                  </a:solidFill>
                  <a:latin typeface="Roboto Mono"/>
                  <a:ea typeface="Roboto Mono"/>
                  <a:cs typeface="Roboto Mono"/>
                  <a:sym typeface="Roboto Mono"/>
                </a:rPr>
                <a:t>&lt;!-- Form que envia uma requisição GET --&gt;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form</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action</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method</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"get"</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label</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for</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"get-name"</a:t>
              </a:r>
              <a:r>
                <a:rPr lang="pt-BR" sz="1500">
                  <a:latin typeface="Roboto Mono"/>
                  <a:ea typeface="Roboto Mono"/>
                  <a:cs typeface="Roboto Mono"/>
                  <a:sym typeface="Roboto Mono"/>
                </a:rPr>
                <a:t>&gt;Name:&lt;/</a:t>
              </a:r>
              <a:r>
                <a:rPr lang="pt-BR" sz="1500">
                  <a:solidFill>
                    <a:srgbClr val="107000"/>
                  </a:solidFill>
                  <a:latin typeface="Roboto Mono"/>
                  <a:ea typeface="Roboto Mono"/>
                  <a:cs typeface="Roboto Mono"/>
                  <a:sym typeface="Roboto Mono"/>
                </a:rPr>
                <a:t>label</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input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id</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"get-name"</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type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"text"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name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"name"</a:t>
              </a:r>
              <a:r>
                <a:rPr lang="pt-BR" sz="1500">
                  <a:latin typeface="Roboto Mono"/>
                  <a:ea typeface="Roboto Mono"/>
                  <a:cs typeface="Roboto Mono"/>
                  <a:sym typeface="Roboto Mono"/>
                </a:rPr>
                <a:t> /&gt;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input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type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"submit"</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value</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"Save"</a:t>
              </a:r>
              <a:r>
                <a:rPr lang="pt-BR" sz="1500">
                  <a:latin typeface="Roboto Mono"/>
                  <a:ea typeface="Roboto Mono"/>
                  <a:cs typeface="Roboto Mono"/>
                  <a:sym typeface="Roboto Mono"/>
                </a:rPr>
                <a:t> /&gt;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form</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899" name="Shape 899"/>
        <p:cNvGrpSpPr/>
        <p:nvPr/>
      </p:nvGrpSpPr>
      <p:grpSpPr>
        <a:xfrm>
          <a:off x="0" y="0"/>
          <a:ext cx="0" cy="0"/>
          <a:chOff x="0" y="0"/>
          <a:chExt cx="0" cy="0"/>
        </a:xfrm>
      </p:grpSpPr>
      <p:sp>
        <p:nvSpPr>
          <p:cNvPr id="900" name="Google Shape;900;p51"/>
          <p:cNvSpPr txBox="1"/>
          <p:nvPr/>
        </p:nvSpPr>
        <p:spPr>
          <a:xfrm>
            <a:off x="1979675" y="646000"/>
            <a:ext cx="48444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Elemento de divisão &lt;div&gt;</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rtl="0" algn="l">
              <a:spcBef>
                <a:spcPts val="0"/>
              </a:spcBef>
              <a:spcAft>
                <a:spcPts val="0"/>
              </a:spcAft>
              <a:buNone/>
            </a:pPr>
            <a:r>
              <a:t/>
            </a:r>
            <a:endParaRPr b="1" sz="2900">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2900"/>
              <a:buFont typeface="Arial"/>
              <a:buNone/>
            </a:pPr>
            <a:r>
              <a:t/>
            </a:r>
            <a:endParaRPr b="1" sz="2900">
              <a:solidFill>
                <a:schemeClr val="accent3"/>
              </a:solidFill>
              <a:latin typeface="Barlow Condensed"/>
              <a:ea typeface="Barlow Condensed"/>
              <a:cs typeface="Barlow Condensed"/>
              <a:sym typeface="Barlow Condensed"/>
            </a:endParaRPr>
          </a:p>
        </p:txBody>
      </p:sp>
      <p:grpSp>
        <p:nvGrpSpPr>
          <p:cNvPr id="901" name="Google Shape;901;p51"/>
          <p:cNvGrpSpPr/>
          <p:nvPr/>
        </p:nvGrpSpPr>
        <p:grpSpPr>
          <a:xfrm>
            <a:off x="8735250" y="158012"/>
            <a:ext cx="3224150" cy="353150"/>
            <a:chOff x="8735250" y="158012"/>
            <a:chExt cx="3224150" cy="353150"/>
          </a:xfrm>
        </p:grpSpPr>
        <p:sp>
          <p:nvSpPr>
            <p:cNvPr id="902" name="Google Shape;902;p5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03" name="Google Shape;903;p5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904" name="Google Shape;904;p51"/>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05" name="Google Shape;905;p51"/>
          <p:cNvGrpSpPr/>
          <p:nvPr/>
        </p:nvGrpSpPr>
        <p:grpSpPr>
          <a:xfrm>
            <a:off x="395273" y="2687960"/>
            <a:ext cx="1205392" cy="1221490"/>
            <a:chOff x="357861" y="5314203"/>
            <a:chExt cx="1055787" cy="1069887"/>
          </a:xfrm>
        </p:grpSpPr>
        <p:sp>
          <p:nvSpPr>
            <p:cNvPr id="906" name="Google Shape;906;p51"/>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07" name="Google Shape;907;p51"/>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08" name="Google Shape;908;p51"/>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09" name="Google Shape;909;p51"/>
          <p:cNvSpPr txBox="1"/>
          <p:nvPr/>
        </p:nvSpPr>
        <p:spPr>
          <a:xfrm>
            <a:off x="1979675" y="6377325"/>
            <a:ext cx="5811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https://developer.mozilla.org/pt-BR/docs/Web/HTML/Element/div </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910" name="Google Shape;910;p51"/>
          <p:cNvSpPr txBox="1"/>
          <p:nvPr/>
        </p:nvSpPr>
        <p:spPr>
          <a:xfrm>
            <a:off x="1979675" y="1371725"/>
            <a:ext cx="7589700" cy="13878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None/>
            </a:pPr>
            <a:r>
              <a:rPr lang="pt-BR" sz="1800">
                <a:latin typeface="Barlow"/>
                <a:ea typeface="Barlow"/>
                <a:cs typeface="Barlow"/>
                <a:sym typeface="Barlow"/>
              </a:rPr>
              <a:t>O elemento de divisão </a:t>
            </a:r>
            <a:r>
              <a:rPr b="1" lang="pt-BR" sz="1800">
                <a:solidFill>
                  <a:schemeClr val="dk2"/>
                </a:solidFill>
                <a:latin typeface="Barlow"/>
                <a:ea typeface="Barlow"/>
                <a:cs typeface="Barlow"/>
                <a:sym typeface="Barlow"/>
              </a:rPr>
              <a:t>&lt;div&gt;</a:t>
            </a:r>
            <a:r>
              <a:rPr lang="pt-BR" sz="1800">
                <a:latin typeface="Barlow"/>
                <a:ea typeface="Barlow"/>
                <a:cs typeface="Barlow"/>
                <a:sym typeface="Barlow"/>
              </a:rPr>
              <a:t> é um container genérico para conteúdo, que de certa forma não representa nada. Ele pode ser utilizado para agrupar elementos para fins de estilos (usando </a:t>
            </a:r>
            <a:r>
              <a:rPr b="1" lang="pt-BR" sz="1800">
                <a:solidFill>
                  <a:schemeClr val="dk2"/>
                </a:solidFill>
                <a:latin typeface="Barlow"/>
                <a:ea typeface="Barlow"/>
                <a:cs typeface="Barlow"/>
                <a:sym typeface="Barlow"/>
              </a:rPr>
              <a:t>class</a:t>
            </a:r>
            <a:r>
              <a:rPr lang="pt-BR" sz="1800">
                <a:latin typeface="Barlow"/>
                <a:ea typeface="Barlow"/>
                <a:cs typeface="Barlow"/>
                <a:sym typeface="Barlow"/>
              </a:rPr>
              <a:t> ou </a:t>
            </a:r>
            <a:r>
              <a:rPr b="1" lang="pt-BR" sz="1800">
                <a:solidFill>
                  <a:schemeClr val="dk2"/>
                </a:solidFill>
                <a:latin typeface="Barlow"/>
                <a:ea typeface="Barlow"/>
                <a:cs typeface="Barlow"/>
                <a:sym typeface="Barlow"/>
              </a:rPr>
              <a:t>id</a:t>
            </a:r>
            <a:r>
              <a:rPr lang="pt-BR" sz="1800">
                <a:latin typeface="Barlow"/>
                <a:ea typeface="Barlow"/>
                <a:cs typeface="Barlow"/>
                <a:sym typeface="Barlow"/>
              </a:rPr>
              <a:t>). Ele deve ser utilizado somente quando não tiver outro elemento de semântica.</a:t>
            </a:r>
            <a:endParaRPr sz="1800">
              <a:latin typeface="Barlow"/>
              <a:ea typeface="Barlow"/>
              <a:cs typeface="Barlow"/>
              <a:sym typeface="Barlow"/>
            </a:endParaRPr>
          </a:p>
        </p:txBody>
      </p:sp>
      <p:grpSp>
        <p:nvGrpSpPr>
          <p:cNvPr id="911" name="Google Shape;911;p51"/>
          <p:cNvGrpSpPr/>
          <p:nvPr/>
        </p:nvGrpSpPr>
        <p:grpSpPr>
          <a:xfrm>
            <a:off x="1979680" y="2827953"/>
            <a:ext cx="8373992" cy="1523004"/>
            <a:chOff x="8366651" y="2763197"/>
            <a:chExt cx="6434108" cy="825969"/>
          </a:xfrm>
        </p:grpSpPr>
        <p:sp>
          <p:nvSpPr>
            <p:cNvPr id="912" name="Google Shape;912;p51"/>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HTML</a:t>
              </a:r>
              <a:endParaRPr sz="1500">
                <a:solidFill>
                  <a:srgbClr val="FFFFFF"/>
                </a:solidFill>
              </a:endParaRPr>
            </a:p>
          </p:txBody>
        </p:sp>
        <p:sp>
          <p:nvSpPr>
            <p:cNvPr id="913" name="Google Shape;913;p51"/>
            <p:cNvSpPr txBox="1"/>
            <p:nvPr/>
          </p:nvSpPr>
          <p:spPr>
            <a:xfrm>
              <a:off x="8366659" y="2926766"/>
              <a:ext cx="6434100" cy="6624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div</a:t>
              </a:r>
              <a:r>
                <a:rPr lang="pt-BR" sz="1500">
                  <a:latin typeface="Roboto Mono"/>
                  <a:ea typeface="Roboto Mono"/>
                  <a:cs typeface="Roboto Mono"/>
                  <a:sym typeface="Roboto Mono"/>
                </a:rPr>
                <a:t> </a:t>
              </a:r>
              <a:r>
                <a:rPr lang="pt-BR" sz="1500">
                  <a:solidFill>
                    <a:srgbClr val="0000C0"/>
                  </a:solidFill>
                  <a:latin typeface="Roboto Mono"/>
                  <a:ea typeface="Roboto Mono"/>
                  <a:cs typeface="Roboto Mono"/>
                  <a:sym typeface="Roboto Mono"/>
                </a:rPr>
                <a:t>id</a:t>
              </a:r>
              <a:r>
                <a:rPr lang="pt-BR" sz="1500">
                  <a:latin typeface="Roboto Mono"/>
                  <a:ea typeface="Roboto Mono"/>
                  <a:cs typeface="Roboto Mono"/>
                  <a:sym typeface="Roboto Mono"/>
                </a:rPr>
                <a:t>=</a:t>
              </a:r>
              <a:r>
                <a:rPr lang="pt-BR" sz="1500">
                  <a:solidFill>
                    <a:srgbClr val="A01010"/>
                  </a:solidFill>
                  <a:latin typeface="Roboto Mono"/>
                  <a:ea typeface="Roboto Mono"/>
                  <a:cs typeface="Roboto Mono"/>
                  <a:sym typeface="Roboto Mono"/>
                </a:rPr>
                <a:t>"page-content"</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  &lt;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&gt;Qualquer tipo de conteúdo aqui. Como </a:t>
              </a:r>
              <a:r>
                <a:rPr lang="pt-BR" sz="1500">
                  <a:solidFill>
                    <a:srgbClr val="201090"/>
                  </a:solidFill>
                  <a:latin typeface="Roboto Mono"/>
                  <a:ea typeface="Roboto Mono"/>
                  <a:cs typeface="Roboto Mono"/>
                  <a:sym typeface="Roboto Mono"/>
                </a:rPr>
                <a:t>&amp;lt;</a:t>
              </a:r>
              <a:r>
                <a:rPr lang="pt-BR" sz="1500">
                  <a:latin typeface="Roboto Mono"/>
                  <a:ea typeface="Roboto Mono"/>
                  <a:cs typeface="Roboto Mono"/>
                  <a:sym typeface="Roboto Mono"/>
                </a:rPr>
                <a:t>p</a:t>
              </a:r>
              <a:r>
                <a:rPr lang="pt-BR" sz="1500">
                  <a:solidFill>
                    <a:srgbClr val="201090"/>
                  </a:solidFill>
                  <a:latin typeface="Roboto Mono"/>
                  <a:ea typeface="Roboto Mono"/>
                  <a:cs typeface="Roboto Mono"/>
                  <a:sym typeface="Roboto Mono"/>
                </a:rPr>
                <a:t>&amp;gt;</a:t>
              </a:r>
              <a:r>
                <a:rPr lang="pt-BR" sz="1500">
                  <a:latin typeface="Roboto Mono"/>
                  <a:ea typeface="Roboto Mono"/>
                  <a:cs typeface="Roboto Mono"/>
                  <a:sym typeface="Roboto Mono"/>
                </a:rPr>
                <a:t>, </a:t>
              </a:r>
              <a:r>
                <a:rPr lang="pt-BR" sz="1500">
                  <a:solidFill>
                    <a:srgbClr val="201090"/>
                  </a:solidFill>
                  <a:latin typeface="Roboto Mono"/>
                  <a:ea typeface="Roboto Mono"/>
                  <a:cs typeface="Roboto Mono"/>
                  <a:sym typeface="Roboto Mono"/>
                </a:rPr>
                <a:t>&amp;lt;</a:t>
              </a:r>
              <a:r>
                <a:rPr lang="pt-BR" sz="1500">
                  <a:latin typeface="Roboto Mono"/>
                  <a:ea typeface="Roboto Mono"/>
                  <a:cs typeface="Roboto Mono"/>
                  <a:sym typeface="Roboto Mono"/>
                </a:rPr>
                <a:t>table</a:t>
              </a:r>
              <a:r>
                <a:rPr lang="pt-BR" sz="1500">
                  <a:solidFill>
                    <a:srgbClr val="201090"/>
                  </a:solidFill>
                  <a:latin typeface="Roboto Mono"/>
                  <a:ea typeface="Roboto Mono"/>
                  <a:cs typeface="Roboto Mono"/>
                  <a:sym typeface="Roboto Mono"/>
                </a:rPr>
                <a:t>&amp;gt;</a:t>
              </a: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p</a:t>
              </a:r>
              <a:r>
                <a:rPr lang="pt-BR" sz="1500">
                  <a:latin typeface="Roboto Mono"/>
                  <a:ea typeface="Roboto Mono"/>
                  <a:cs typeface="Roboto Mono"/>
                  <a:sym typeface="Roboto Mono"/>
                </a:rPr>
                <a:t>&gt;</a:t>
              </a:r>
              <a:endParaRPr sz="1500">
                <a:latin typeface="Roboto Mono"/>
                <a:ea typeface="Roboto Mono"/>
                <a:cs typeface="Roboto Mono"/>
                <a:sym typeface="Roboto Mono"/>
              </a:endParaRPr>
            </a:p>
            <a:p>
              <a:pPr indent="0" lvl="0" marL="0" rtl="0" algn="l">
                <a:lnSpc>
                  <a:spcPct val="115000"/>
                </a:lnSpc>
                <a:spcBef>
                  <a:spcPts val="0"/>
                </a:spcBef>
                <a:spcAft>
                  <a:spcPts val="0"/>
                </a:spcAft>
                <a:buNone/>
              </a:pPr>
              <a:r>
                <a:rPr lang="pt-BR" sz="1500">
                  <a:latin typeface="Roboto Mono"/>
                  <a:ea typeface="Roboto Mono"/>
                  <a:cs typeface="Roboto Mono"/>
                  <a:sym typeface="Roboto Mono"/>
                </a:rPr>
                <a:t>&lt;/</a:t>
              </a:r>
              <a:r>
                <a:rPr lang="pt-BR" sz="1500">
                  <a:solidFill>
                    <a:srgbClr val="107000"/>
                  </a:solidFill>
                  <a:latin typeface="Roboto Mono"/>
                  <a:ea typeface="Roboto Mono"/>
                  <a:cs typeface="Roboto Mono"/>
                  <a:sym typeface="Roboto Mono"/>
                </a:rPr>
                <a:t>div</a:t>
              </a:r>
              <a:r>
                <a:rPr lang="pt-BR" sz="1500">
                  <a:latin typeface="Roboto Mono"/>
                  <a:ea typeface="Roboto Mono"/>
                  <a:cs typeface="Roboto Mono"/>
                  <a:sym typeface="Roboto Mono"/>
                </a:rPr>
                <a:t>&gt;</a:t>
              </a:r>
              <a:endParaRPr sz="1500">
                <a:latin typeface="Roboto Mono"/>
                <a:ea typeface="Roboto Mono"/>
                <a:cs typeface="Roboto Mono"/>
                <a:sym typeface="Roboto Mono"/>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18" name="Shape 918"/>
        <p:cNvGrpSpPr/>
        <p:nvPr/>
      </p:nvGrpSpPr>
      <p:grpSpPr>
        <a:xfrm>
          <a:off x="0" y="0"/>
          <a:ext cx="0" cy="0"/>
          <a:chOff x="0" y="0"/>
          <a:chExt cx="0" cy="0"/>
        </a:xfrm>
      </p:grpSpPr>
      <p:sp>
        <p:nvSpPr>
          <p:cNvPr id="919" name="Google Shape;919;p52"/>
          <p:cNvSpPr txBox="1"/>
          <p:nvPr/>
        </p:nvSpPr>
        <p:spPr>
          <a:xfrm>
            <a:off x="226376" y="2115475"/>
            <a:ext cx="53556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Tags semânticas</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920" name="Google Shape;920;p52"/>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21" name="Google Shape;921;p52"/>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22" name="Google Shape;922;p52"/>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923" name="Google Shape;923;p52"/>
          <p:cNvGrpSpPr/>
          <p:nvPr/>
        </p:nvGrpSpPr>
        <p:grpSpPr>
          <a:xfrm>
            <a:off x="9063874" y="144445"/>
            <a:ext cx="2943381" cy="312300"/>
            <a:chOff x="9063874" y="144445"/>
            <a:chExt cx="2943381" cy="312300"/>
          </a:xfrm>
        </p:grpSpPr>
        <p:sp>
          <p:nvSpPr>
            <p:cNvPr id="924" name="Google Shape;924;p52"/>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925" name="Google Shape;925;p52"/>
            <p:cNvGrpSpPr/>
            <p:nvPr/>
          </p:nvGrpSpPr>
          <p:grpSpPr>
            <a:xfrm>
              <a:off x="11520441" y="155422"/>
              <a:ext cx="486814" cy="282770"/>
              <a:chOff x="2339925" y="1981650"/>
              <a:chExt cx="2916800" cy="1747650"/>
            </a:xfrm>
          </p:grpSpPr>
          <p:sp>
            <p:nvSpPr>
              <p:cNvPr id="926" name="Google Shape;926;p52"/>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7" name="Google Shape;927;p52"/>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8" name="Google Shape;928;p52"/>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9" name="Google Shape;929;p52"/>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0" name="Google Shape;930;p52"/>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1" name="Google Shape;931;p52"/>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2" name="Google Shape;932;p52"/>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33" name="Google Shape;933;p52"/>
          <p:cNvGrpSpPr/>
          <p:nvPr/>
        </p:nvGrpSpPr>
        <p:grpSpPr>
          <a:xfrm>
            <a:off x="8735250" y="158012"/>
            <a:ext cx="3224150" cy="353150"/>
            <a:chOff x="8735250" y="158012"/>
            <a:chExt cx="3224150" cy="353150"/>
          </a:xfrm>
        </p:grpSpPr>
        <p:sp>
          <p:nvSpPr>
            <p:cNvPr id="934" name="Google Shape;934;p5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35" name="Google Shape;935;p5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936" name="Google Shape;936;p52"/>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37" name="Google Shape;937;p52"/>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42" name="Shape 942"/>
        <p:cNvGrpSpPr/>
        <p:nvPr/>
      </p:nvGrpSpPr>
      <p:grpSpPr>
        <a:xfrm>
          <a:off x="0" y="0"/>
          <a:ext cx="0" cy="0"/>
          <a:chOff x="0" y="0"/>
          <a:chExt cx="0" cy="0"/>
        </a:xfrm>
      </p:grpSpPr>
      <p:sp>
        <p:nvSpPr>
          <p:cNvPr id="943" name="Google Shape;943;p53"/>
          <p:cNvSpPr txBox="1"/>
          <p:nvPr/>
        </p:nvSpPr>
        <p:spPr>
          <a:xfrm>
            <a:off x="1979675" y="646000"/>
            <a:ext cx="55953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O que é?</a:t>
            </a:r>
            <a:endParaRPr b="1" sz="2900">
              <a:solidFill>
                <a:schemeClr val="accent3"/>
              </a:solidFill>
              <a:latin typeface="Barlow Condensed"/>
              <a:ea typeface="Barlow Condensed"/>
              <a:cs typeface="Barlow Condensed"/>
              <a:sym typeface="Barlow Condensed"/>
            </a:endParaRPr>
          </a:p>
        </p:txBody>
      </p:sp>
      <p:grpSp>
        <p:nvGrpSpPr>
          <p:cNvPr id="944" name="Google Shape;944;p53"/>
          <p:cNvGrpSpPr/>
          <p:nvPr/>
        </p:nvGrpSpPr>
        <p:grpSpPr>
          <a:xfrm>
            <a:off x="8735250" y="158012"/>
            <a:ext cx="3224150" cy="353150"/>
            <a:chOff x="8735250" y="158012"/>
            <a:chExt cx="3224150" cy="353150"/>
          </a:xfrm>
        </p:grpSpPr>
        <p:sp>
          <p:nvSpPr>
            <p:cNvPr id="945" name="Google Shape;945;p5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46" name="Google Shape;946;p5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947" name="Google Shape;947;p53"/>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48" name="Google Shape;948;p53"/>
          <p:cNvGrpSpPr/>
          <p:nvPr/>
        </p:nvGrpSpPr>
        <p:grpSpPr>
          <a:xfrm>
            <a:off x="395273" y="2687960"/>
            <a:ext cx="1205392" cy="1221490"/>
            <a:chOff x="357861" y="5314203"/>
            <a:chExt cx="1055787" cy="1069887"/>
          </a:xfrm>
        </p:grpSpPr>
        <p:sp>
          <p:nvSpPr>
            <p:cNvPr id="949" name="Google Shape;949;p53"/>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50" name="Google Shape;950;p53"/>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51" name="Google Shape;951;p53"/>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52" name="Google Shape;952;p53"/>
          <p:cNvSpPr txBox="1"/>
          <p:nvPr/>
        </p:nvSpPr>
        <p:spPr>
          <a:xfrm>
            <a:off x="1979675" y="6377325"/>
            <a:ext cx="6528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4"/>
              </a:rPr>
              <a:t>https://www.devmedia.com.br/html-semantico-conheca-os-elementos-semanticos-da-html5/38065</a:t>
            </a:r>
            <a:r>
              <a:rPr lang="pt-BR" sz="1000">
                <a:solidFill>
                  <a:srgbClr val="212529"/>
                </a:solidFill>
                <a:highlight>
                  <a:schemeClr val="accent4"/>
                </a:highlight>
                <a:latin typeface="Barlow"/>
                <a:ea typeface="Barlow"/>
                <a:cs typeface="Barlow"/>
                <a:sym typeface="Barlow"/>
              </a:rPr>
              <a:t> </a:t>
            </a:r>
            <a:r>
              <a:rPr lang="pt-BR" sz="1000" u="sng">
                <a:solidFill>
                  <a:schemeClr val="hlink"/>
                </a:solidFill>
                <a:highlight>
                  <a:schemeClr val="accent4"/>
                </a:highlight>
                <a:latin typeface="Barlow"/>
                <a:ea typeface="Barlow"/>
                <a:cs typeface="Barlow"/>
                <a:sym typeface="Barlow"/>
                <a:hlinkClick r:id="rId5"/>
              </a:rPr>
              <a:t> </a:t>
            </a:r>
            <a:endParaRPr sz="1000"/>
          </a:p>
        </p:txBody>
      </p:sp>
      <p:sp>
        <p:nvSpPr>
          <p:cNvPr id="953" name="Google Shape;953;p53"/>
          <p:cNvSpPr txBox="1"/>
          <p:nvPr/>
        </p:nvSpPr>
        <p:spPr>
          <a:xfrm>
            <a:off x="1979675" y="1371725"/>
            <a:ext cx="7589700" cy="2327700"/>
          </a:xfrm>
          <a:prstGeom prst="rect">
            <a:avLst/>
          </a:prstGeom>
          <a:noFill/>
          <a:ln>
            <a:noFill/>
          </a:ln>
        </p:spPr>
        <p:txBody>
          <a:bodyPr anchorCtr="0" anchor="t" bIns="34275" lIns="68575" spcFirstLastPara="1" rIns="68575" wrap="square" tIns="34275">
            <a:noAutofit/>
          </a:bodyPr>
          <a:lstStyle/>
          <a:p>
            <a:pPr indent="0" lvl="0" marL="0" rtl="0" algn="l">
              <a:lnSpc>
                <a:spcPct val="115000"/>
              </a:lnSpc>
              <a:spcBef>
                <a:spcPts val="0"/>
              </a:spcBef>
              <a:spcAft>
                <a:spcPts val="0"/>
              </a:spcAft>
              <a:buClr>
                <a:srgbClr val="000000"/>
              </a:buClr>
              <a:buSzPts val="1100"/>
              <a:buFont typeface="Arial"/>
              <a:buNone/>
            </a:pPr>
            <a:r>
              <a:rPr lang="pt-BR" sz="1800">
                <a:latin typeface="Barlow"/>
                <a:ea typeface="Barlow"/>
                <a:cs typeface="Barlow"/>
                <a:sym typeface="Barlow"/>
              </a:rPr>
              <a:t>Além das tags de formatação e estruturação, o HTML também possui algumas tags que tem por objetivo descrever o significado do conteúdo presente em documentos HTML, tornando-o mais claro tanto para programadores quanto para browsers e outras engines que processam essa informação.</a:t>
            </a:r>
            <a:endParaRPr sz="1800">
              <a:latin typeface="Barlow"/>
              <a:ea typeface="Barlow"/>
              <a:cs typeface="Barlow"/>
              <a:sym typeface="Barlow"/>
            </a:endParaRPr>
          </a:p>
          <a:p>
            <a:pPr indent="0" lvl="0" marL="0" rtl="0" algn="l">
              <a:lnSpc>
                <a:spcPct val="115000"/>
              </a:lnSpc>
              <a:spcBef>
                <a:spcPts val="0"/>
              </a:spcBef>
              <a:spcAft>
                <a:spcPts val="0"/>
              </a:spcAft>
              <a:buNone/>
            </a:pPr>
            <a:r>
              <a:t/>
            </a:r>
            <a:endParaRPr sz="1800">
              <a:latin typeface="Barlow"/>
              <a:ea typeface="Barlow"/>
              <a:cs typeface="Barlow"/>
              <a:sym typeface="Barlow"/>
            </a:endParaRPr>
          </a:p>
          <a:p>
            <a:pPr indent="0" lvl="0" marL="0" rtl="0" algn="l">
              <a:lnSpc>
                <a:spcPct val="115000"/>
              </a:lnSpc>
              <a:spcBef>
                <a:spcPts val="0"/>
              </a:spcBef>
              <a:spcAft>
                <a:spcPts val="0"/>
              </a:spcAft>
              <a:buNone/>
            </a:pPr>
            <a:r>
              <a:rPr lang="pt-BR" sz="1800">
                <a:latin typeface="Barlow"/>
                <a:ea typeface="Barlow"/>
                <a:cs typeface="Barlow"/>
                <a:sym typeface="Barlow"/>
              </a:rPr>
              <a:t>Essas tags são chamadas de </a:t>
            </a:r>
            <a:r>
              <a:rPr b="1" lang="pt-BR" sz="1800">
                <a:solidFill>
                  <a:schemeClr val="dk2"/>
                </a:solidFill>
                <a:latin typeface="Barlow"/>
                <a:ea typeface="Barlow"/>
                <a:cs typeface="Barlow"/>
                <a:sym typeface="Barlow"/>
              </a:rPr>
              <a:t>tags semânticas</a:t>
            </a:r>
            <a:r>
              <a:rPr lang="pt-BR" sz="1800">
                <a:latin typeface="Barlow"/>
                <a:ea typeface="Barlow"/>
                <a:cs typeface="Barlow"/>
                <a:sym typeface="Barlow"/>
              </a:rPr>
              <a:t> e as principais delas são:</a:t>
            </a:r>
            <a:endParaRPr sz="1800">
              <a:latin typeface="Barlow"/>
              <a:ea typeface="Barlow"/>
              <a:cs typeface="Barlow"/>
              <a:sym typeface="Barlow"/>
            </a:endParaRPr>
          </a:p>
          <a:p>
            <a:pPr indent="0" lvl="0" marL="0" rtl="0" algn="l">
              <a:lnSpc>
                <a:spcPct val="115000"/>
              </a:lnSpc>
              <a:spcBef>
                <a:spcPts val="0"/>
              </a:spcBef>
              <a:spcAft>
                <a:spcPts val="0"/>
              </a:spcAft>
              <a:buClr>
                <a:srgbClr val="000000"/>
              </a:buClr>
              <a:buSzPts val="1100"/>
              <a:buFont typeface="Arial"/>
              <a:buNone/>
            </a:pPr>
            <a:r>
              <a:t/>
            </a:r>
            <a:endParaRPr sz="1800">
              <a:latin typeface="Barlow"/>
              <a:ea typeface="Barlow"/>
              <a:cs typeface="Barlow"/>
              <a:sym typeface="Barlow"/>
            </a:endParaRPr>
          </a:p>
        </p:txBody>
      </p:sp>
      <p:sp>
        <p:nvSpPr>
          <p:cNvPr id="954" name="Google Shape;954;p53"/>
          <p:cNvSpPr txBox="1"/>
          <p:nvPr/>
        </p:nvSpPr>
        <p:spPr>
          <a:xfrm>
            <a:off x="4597738" y="3943200"/>
            <a:ext cx="10131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pt-BR">
                <a:solidFill>
                  <a:srgbClr val="DD3805"/>
                </a:solidFill>
              </a:rPr>
              <a:t>&lt;header&gt;</a:t>
            </a:r>
            <a:endParaRPr>
              <a:solidFill>
                <a:srgbClr val="DD3805"/>
              </a:solidFill>
            </a:endParaRPr>
          </a:p>
          <a:p>
            <a:pPr indent="0" lvl="0" marL="0" rtl="0" algn="ctr">
              <a:spcBef>
                <a:spcPts val="0"/>
              </a:spcBef>
              <a:spcAft>
                <a:spcPts val="0"/>
              </a:spcAft>
              <a:buNone/>
            </a:pPr>
            <a:r>
              <a:rPr lang="pt-BR">
                <a:solidFill>
                  <a:srgbClr val="DD3805"/>
                </a:solidFill>
              </a:rPr>
              <a:t>&lt;section&gt;</a:t>
            </a:r>
            <a:endParaRPr>
              <a:solidFill>
                <a:srgbClr val="DD3805"/>
              </a:solidFill>
            </a:endParaRPr>
          </a:p>
          <a:p>
            <a:pPr indent="0" lvl="0" marL="0" rtl="0" algn="ctr">
              <a:spcBef>
                <a:spcPts val="0"/>
              </a:spcBef>
              <a:spcAft>
                <a:spcPts val="0"/>
              </a:spcAft>
              <a:buNone/>
            </a:pPr>
            <a:r>
              <a:rPr lang="pt-BR">
                <a:solidFill>
                  <a:srgbClr val="DD3805"/>
                </a:solidFill>
              </a:rPr>
              <a:t>&lt;article&gt;</a:t>
            </a:r>
            <a:endParaRPr>
              <a:solidFill>
                <a:srgbClr val="DD3805"/>
              </a:solidFill>
            </a:endParaRPr>
          </a:p>
          <a:p>
            <a:pPr indent="0" lvl="0" marL="0" rtl="0" algn="ctr">
              <a:spcBef>
                <a:spcPts val="0"/>
              </a:spcBef>
              <a:spcAft>
                <a:spcPts val="0"/>
              </a:spcAft>
              <a:buNone/>
            </a:pPr>
            <a:r>
              <a:rPr lang="pt-BR">
                <a:solidFill>
                  <a:srgbClr val="DD3805"/>
                </a:solidFill>
              </a:rPr>
              <a:t>&lt;nav&gt;</a:t>
            </a:r>
            <a:endParaRPr>
              <a:solidFill>
                <a:srgbClr val="DD3805"/>
              </a:solidFill>
            </a:endParaRPr>
          </a:p>
          <a:p>
            <a:pPr indent="0" lvl="0" marL="0" rtl="0" algn="ctr">
              <a:spcBef>
                <a:spcPts val="0"/>
              </a:spcBef>
              <a:spcAft>
                <a:spcPts val="0"/>
              </a:spcAft>
              <a:buNone/>
            </a:pPr>
            <a:r>
              <a:rPr lang="pt-BR">
                <a:solidFill>
                  <a:srgbClr val="DD3805"/>
                </a:solidFill>
              </a:rPr>
              <a:t>&lt;aside&gt;</a:t>
            </a:r>
            <a:endParaRPr>
              <a:solidFill>
                <a:srgbClr val="DD3805"/>
              </a:solidFill>
            </a:endParaRPr>
          </a:p>
        </p:txBody>
      </p:sp>
      <p:sp>
        <p:nvSpPr>
          <p:cNvPr id="955" name="Google Shape;955;p53"/>
          <p:cNvSpPr txBox="1"/>
          <p:nvPr/>
        </p:nvSpPr>
        <p:spPr>
          <a:xfrm>
            <a:off x="5875813" y="3943200"/>
            <a:ext cx="1075500" cy="12621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None/>
            </a:pPr>
            <a:r>
              <a:rPr lang="pt-BR">
                <a:solidFill>
                  <a:srgbClr val="DD3805"/>
                </a:solidFill>
              </a:rPr>
              <a:t>&lt;main&gt;</a:t>
            </a:r>
            <a:endParaRPr>
              <a:solidFill>
                <a:srgbClr val="DD3805"/>
              </a:solidFill>
            </a:endParaRPr>
          </a:p>
          <a:p>
            <a:pPr indent="0" lvl="0" marL="0" marR="0" rtl="0" algn="ctr">
              <a:lnSpc>
                <a:spcPct val="100000"/>
              </a:lnSpc>
              <a:spcBef>
                <a:spcPts val="0"/>
              </a:spcBef>
              <a:spcAft>
                <a:spcPts val="0"/>
              </a:spcAft>
              <a:buNone/>
            </a:pPr>
            <a:r>
              <a:rPr lang="pt-BR">
                <a:solidFill>
                  <a:srgbClr val="DD3805"/>
                </a:solidFill>
              </a:rPr>
              <a:t>&lt;figure&gt;</a:t>
            </a:r>
            <a:endParaRPr>
              <a:solidFill>
                <a:srgbClr val="DD3805"/>
              </a:solidFill>
            </a:endParaRPr>
          </a:p>
          <a:p>
            <a:pPr indent="0" lvl="0" marL="0" marR="0" rtl="0" algn="ctr">
              <a:lnSpc>
                <a:spcPct val="100000"/>
              </a:lnSpc>
              <a:spcBef>
                <a:spcPts val="0"/>
              </a:spcBef>
              <a:spcAft>
                <a:spcPts val="0"/>
              </a:spcAft>
              <a:buNone/>
            </a:pPr>
            <a:r>
              <a:rPr lang="pt-BR">
                <a:solidFill>
                  <a:srgbClr val="DD3805"/>
                </a:solidFill>
              </a:rPr>
              <a:t>&lt;footer&gt;</a:t>
            </a:r>
            <a:endParaRPr>
              <a:solidFill>
                <a:srgbClr val="DD3805"/>
              </a:solidFill>
            </a:endParaRPr>
          </a:p>
          <a:p>
            <a:pPr indent="0" lvl="0" marL="0" marR="0" rtl="0" algn="ctr">
              <a:lnSpc>
                <a:spcPct val="100000"/>
              </a:lnSpc>
              <a:spcBef>
                <a:spcPts val="0"/>
              </a:spcBef>
              <a:spcAft>
                <a:spcPts val="0"/>
              </a:spcAft>
              <a:buNone/>
            </a:pPr>
            <a:r>
              <a:rPr lang="pt-BR">
                <a:solidFill>
                  <a:srgbClr val="DD3805"/>
                </a:solidFill>
              </a:rPr>
              <a:t>&lt;cite&gt;</a:t>
            </a:r>
            <a:endParaRPr>
              <a:solidFill>
                <a:srgbClr val="DD3805"/>
              </a:solidFill>
            </a:endParaRPr>
          </a:p>
          <a:p>
            <a:pPr indent="0" lvl="0" marL="0" marR="0" rtl="0" algn="ctr">
              <a:lnSpc>
                <a:spcPct val="100000"/>
              </a:lnSpc>
              <a:spcBef>
                <a:spcPts val="0"/>
              </a:spcBef>
              <a:spcAft>
                <a:spcPts val="0"/>
              </a:spcAft>
              <a:buNone/>
            </a:pPr>
            <a:r>
              <a:rPr lang="pt-BR">
                <a:solidFill>
                  <a:srgbClr val="DD3805"/>
                </a:solidFill>
              </a:rPr>
              <a:t>&lt;time&gt;</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60" name="Shape 960"/>
        <p:cNvGrpSpPr/>
        <p:nvPr/>
      </p:nvGrpSpPr>
      <p:grpSpPr>
        <a:xfrm>
          <a:off x="0" y="0"/>
          <a:ext cx="0" cy="0"/>
          <a:chOff x="0" y="0"/>
          <a:chExt cx="0" cy="0"/>
        </a:xfrm>
      </p:grpSpPr>
      <p:sp>
        <p:nvSpPr>
          <p:cNvPr id="961" name="Google Shape;961;p54"/>
          <p:cNvSpPr txBox="1"/>
          <p:nvPr/>
        </p:nvSpPr>
        <p:spPr>
          <a:xfrm>
            <a:off x="1979675" y="646000"/>
            <a:ext cx="5595300" cy="57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pt-BR" sz="2900">
                <a:solidFill>
                  <a:schemeClr val="accent3"/>
                </a:solidFill>
                <a:latin typeface="Barlow Condensed"/>
                <a:ea typeface="Barlow Condensed"/>
                <a:cs typeface="Barlow Condensed"/>
                <a:sym typeface="Barlow Condensed"/>
              </a:rPr>
              <a:t>Exemplo</a:t>
            </a:r>
            <a:endParaRPr b="1" sz="2900">
              <a:solidFill>
                <a:schemeClr val="accent3"/>
              </a:solidFill>
              <a:latin typeface="Barlow Condensed"/>
              <a:ea typeface="Barlow Condensed"/>
              <a:cs typeface="Barlow Condensed"/>
              <a:sym typeface="Barlow Condensed"/>
            </a:endParaRPr>
          </a:p>
        </p:txBody>
      </p:sp>
      <p:grpSp>
        <p:nvGrpSpPr>
          <p:cNvPr id="962" name="Google Shape;962;p54"/>
          <p:cNvGrpSpPr/>
          <p:nvPr/>
        </p:nvGrpSpPr>
        <p:grpSpPr>
          <a:xfrm>
            <a:off x="8735250" y="158012"/>
            <a:ext cx="3224150" cy="353150"/>
            <a:chOff x="8735250" y="158012"/>
            <a:chExt cx="3224150" cy="353150"/>
          </a:xfrm>
        </p:grpSpPr>
        <p:sp>
          <p:nvSpPr>
            <p:cNvPr id="963" name="Google Shape;963;p5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64" name="Google Shape;964;p5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965" name="Google Shape;965;p54"/>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966" name="Google Shape;966;p54"/>
          <p:cNvGrpSpPr/>
          <p:nvPr/>
        </p:nvGrpSpPr>
        <p:grpSpPr>
          <a:xfrm>
            <a:off x="395273" y="2687960"/>
            <a:ext cx="1205392" cy="1221490"/>
            <a:chOff x="357861" y="5314203"/>
            <a:chExt cx="1055787" cy="1069887"/>
          </a:xfrm>
        </p:grpSpPr>
        <p:sp>
          <p:nvSpPr>
            <p:cNvPr id="967" name="Google Shape;967;p54"/>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8" name="Google Shape;968;p54"/>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969" name="Google Shape;969;p54"/>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970" name="Google Shape;970;p54"/>
          <p:cNvPicPr preferRelativeResize="0"/>
          <p:nvPr/>
        </p:nvPicPr>
        <p:blipFill>
          <a:blip r:embed="rId4">
            <a:alphaModFix/>
          </a:blip>
          <a:stretch>
            <a:fillRect/>
          </a:stretch>
        </p:blipFill>
        <p:spPr>
          <a:xfrm>
            <a:off x="1979675" y="1249800"/>
            <a:ext cx="5054175" cy="5015401"/>
          </a:xfrm>
          <a:prstGeom prst="rect">
            <a:avLst/>
          </a:prstGeom>
          <a:noFill/>
          <a:ln>
            <a:noFill/>
          </a:ln>
        </p:spPr>
      </p:pic>
      <p:sp>
        <p:nvSpPr>
          <p:cNvPr id="971" name="Google Shape;971;p54"/>
          <p:cNvSpPr txBox="1"/>
          <p:nvPr/>
        </p:nvSpPr>
        <p:spPr>
          <a:xfrm>
            <a:off x="1979675" y="6377325"/>
            <a:ext cx="6528600" cy="338700"/>
          </a:xfrm>
          <a:prstGeom prst="rect">
            <a:avLst/>
          </a:prstGeom>
          <a:noFill/>
          <a:ln>
            <a:noFill/>
          </a:ln>
        </p:spPr>
        <p:txBody>
          <a:bodyPr anchorCtr="0" anchor="t" bIns="91425" lIns="91425" spcFirstLastPara="1" rIns="91425" wrap="square" tIns="91425">
            <a:spAutoFit/>
          </a:bodyPr>
          <a:lstStyle/>
          <a:p>
            <a:pPr indent="0" lvl="0" marL="12700" marR="20955" rtl="0" algn="l">
              <a:lnSpc>
                <a:spcPct val="114599"/>
              </a:lnSpc>
              <a:spcBef>
                <a:spcPts val="0"/>
              </a:spcBef>
              <a:spcAft>
                <a:spcPts val="0"/>
              </a:spcAft>
              <a:buNone/>
            </a:pPr>
            <a:r>
              <a:rPr lang="pt-BR" sz="1000">
                <a:solidFill>
                  <a:srgbClr val="212529"/>
                </a:solidFill>
                <a:highlight>
                  <a:srgbClr val="FFFFFF"/>
                </a:highlight>
                <a:latin typeface="Barlow"/>
                <a:ea typeface="Barlow"/>
                <a:cs typeface="Barlow"/>
                <a:sym typeface="Barlow"/>
              </a:rPr>
              <a:t>Fonte: </a:t>
            </a:r>
            <a:r>
              <a:rPr lang="pt-BR" sz="1000" u="sng">
                <a:solidFill>
                  <a:schemeClr val="hlink"/>
                </a:solidFill>
                <a:highlight>
                  <a:schemeClr val="accent4"/>
                </a:highlight>
                <a:latin typeface="Barlow"/>
                <a:ea typeface="Barlow"/>
                <a:cs typeface="Barlow"/>
                <a:sym typeface="Barlow"/>
                <a:hlinkClick r:id="rId5"/>
              </a:rPr>
              <a:t>https://www.devmedia.com.br/html-semantico-conheca-os-elementos-semanticos-da-html5/38065</a:t>
            </a:r>
            <a:r>
              <a:rPr lang="pt-BR" sz="1000">
                <a:solidFill>
                  <a:srgbClr val="212529"/>
                </a:solidFill>
                <a:highlight>
                  <a:schemeClr val="accent4"/>
                </a:highlight>
                <a:latin typeface="Barlow"/>
                <a:ea typeface="Barlow"/>
                <a:cs typeface="Barlow"/>
                <a:sym typeface="Barlow"/>
              </a:rPr>
              <a:t> </a:t>
            </a:r>
            <a:r>
              <a:rPr lang="pt-BR" sz="1000" u="sng">
                <a:solidFill>
                  <a:schemeClr val="hlink"/>
                </a:solidFill>
                <a:highlight>
                  <a:schemeClr val="accent4"/>
                </a:highlight>
                <a:latin typeface="Barlow"/>
                <a:ea typeface="Barlow"/>
                <a:cs typeface="Barlow"/>
                <a:sym typeface="Barlow"/>
                <a:hlinkClick r:id="rId6"/>
              </a:rPr>
              <a:t> </a:t>
            </a:r>
            <a:endParaRPr sz="1000"/>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76" name="Shape 976"/>
        <p:cNvGrpSpPr/>
        <p:nvPr/>
      </p:nvGrpSpPr>
      <p:grpSpPr>
        <a:xfrm>
          <a:off x="0" y="0"/>
          <a:ext cx="0" cy="0"/>
          <a:chOff x="0" y="0"/>
          <a:chExt cx="0" cy="0"/>
        </a:xfrm>
      </p:grpSpPr>
      <p:sp>
        <p:nvSpPr>
          <p:cNvPr id="977" name="Google Shape;977;p55"/>
          <p:cNvSpPr txBox="1"/>
          <p:nvPr/>
        </p:nvSpPr>
        <p:spPr>
          <a:xfrm>
            <a:off x="226375" y="2115475"/>
            <a:ext cx="68631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Monitoria</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978" name="Google Shape;978;p55"/>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79" name="Google Shape;979;p55"/>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980" name="Google Shape;980;p55"/>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981" name="Google Shape;981;p55"/>
          <p:cNvGrpSpPr/>
          <p:nvPr/>
        </p:nvGrpSpPr>
        <p:grpSpPr>
          <a:xfrm>
            <a:off x="9063874" y="144445"/>
            <a:ext cx="2943381" cy="312300"/>
            <a:chOff x="9063874" y="144445"/>
            <a:chExt cx="2943381" cy="312300"/>
          </a:xfrm>
        </p:grpSpPr>
        <p:sp>
          <p:nvSpPr>
            <p:cNvPr id="982" name="Google Shape;982;p55"/>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983" name="Google Shape;983;p55"/>
            <p:cNvGrpSpPr/>
            <p:nvPr/>
          </p:nvGrpSpPr>
          <p:grpSpPr>
            <a:xfrm>
              <a:off x="11520441" y="155422"/>
              <a:ext cx="486814" cy="282770"/>
              <a:chOff x="2339925" y="1981650"/>
              <a:chExt cx="2916800" cy="1747650"/>
            </a:xfrm>
          </p:grpSpPr>
          <p:sp>
            <p:nvSpPr>
              <p:cNvPr id="984" name="Google Shape;984;p55"/>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5" name="Google Shape;985;p55"/>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6" name="Google Shape;986;p55"/>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7" name="Google Shape;987;p55"/>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8" name="Google Shape;988;p55"/>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9" name="Google Shape;989;p55"/>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0" name="Google Shape;990;p55"/>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991" name="Google Shape;991;p55"/>
          <p:cNvGrpSpPr/>
          <p:nvPr/>
        </p:nvGrpSpPr>
        <p:grpSpPr>
          <a:xfrm>
            <a:off x="8735250" y="158012"/>
            <a:ext cx="3224150" cy="353150"/>
            <a:chOff x="8735250" y="158012"/>
            <a:chExt cx="3224150" cy="353150"/>
          </a:xfrm>
        </p:grpSpPr>
        <p:sp>
          <p:nvSpPr>
            <p:cNvPr id="992" name="Google Shape;992;p5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993" name="Google Shape;993;p5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994" name="Google Shape;994;p55"/>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995" name="Google Shape;995;p55"/>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6002"/>
        </a:solidFill>
      </p:bgPr>
    </p:bg>
    <p:spTree>
      <p:nvGrpSpPr>
        <p:cNvPr id="999" name="Shape 999"/>
        <p:cNvGrpSpPr/>
        <p:nvPr/>
      </p:nvGrpSpPr>
      <p:grpSpPr>
        <a:xfrm>
          <a:off x="0" y="0"/>
          <a:ext cx="0" cy="0"/>
          <a:chOff x="0" y="0"/>
          <a:chExt cx="0" cy="0"/>
        </a:xfrm>
      </p:grpSpPr>
      <p:sp>
        <p:nvSpPr>
          <p:cNvPr id="1000" name="Google Shape;1000;p56"/>
          <p:cNvSpPr txBox="1"/>
          <p:nvPr/>
        </p:nvSpPr>
        <p:spPr>
          <a:xfrm>
            <a:off x="1809767" y="1647767"/>
            <a:ext cx="6408300" cy="868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pt-BR" sz="4000">
                <a:solidFill>
                  <a:srgbClr val="FFFFFF"/>
                </a:solidFill>
                <a:latin typeface="Barlow"/>
                <a:ea typeface="Barlow"/>
                <a:cs typeface="Barlow"/>
                <a:sym typeface="Barlow"/>
              </a:rPr>
              <a:t>Bem-vindo à monitoria!</a:t>
            </a:r>
            <a:endParaRPr sz="2700">
              <a:solidFill>
                <a:srgbClr val="FFFFFF"/>
              </a:solidFill>
              <a:latin typeface="Barlow SemiBold"/>
              <a:ea typeface="Barlow SemiBold"/>
              <a:cs typeface="Barlow SemiBold"/>
              <a:sym typeface="Barlow SemiBold"/>
            </a:endParaRPr>
          </a:p>
        </p:txBody>
      </p:sp>
      <p:sp>
        <p:nvSpPr>
          <p:cNvPr id="1001" name="Google Shape;1001;p56"/>
          <p:cNvSpPr txBox="1"/>
          <p:nvPr/>
        </p:nvSpPr>
        <p:spPr>
          <a:xfrm>
            <a:off x="1811533" y="3009900"/>
            <a:ext cx="7875600" cy="20394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lang="pt-BR" sz="2100">
                <a:solidFill>
                  <a:srgbClr val="FFFFFF"/>
                </a:solidFill>
                <a:latin typeface="Barlow"/>
                <a:ea typeface="Barlow"/>
                <a:cs typeface="Barlow"/>
                <a:sym typeface="Barlow"/>
              </a:rPr>
              <a:t>Instruções</a:t>
            </a:r>
            <a:endParaRPr sz="2100">
              <a:solidFill>
                <a:srgbClr val="FFFFFF"/>
              </a:solidFill>
              <a:latin typeface="Barlow"/>
              <a:ea typeface="Barlow"/>
              <a:cs typeface="Barlow"/>
              <a:sym typeface="Barlow"/>
            </a:endParaRPr>
          </a:p>
          <a:p>
            <a:pPr indent="-438150" lvl="0" marL="609600" rtl="0" algn="l">
              <a:spcBef>
                <a:spcPts val="1300"/>
              </a:spcBef>
              <a:spcAft>
                <a:spcPts val="0"/>
              </a:spcAft>
              <a:buClr>
                <a:schemeClr val="lt1"/>
              </a:buClr>
              <a:buSzPts val="2100"/>
              <a:buFont typeface="Barlow"/>
              <a:buAutoNum type="arabicPeriod"/>
            </a:pPr>
            <a:r>
              <a:rPr lang="pt-BR" sz="2100">
                <a:solidFill>
                  <a:srgbClr val="FFFFFF"/>
                </a:solidFill>
                <a:latin typeface="Barlow"/>
                <a:ea typeface="Barlow"/>
                <a:cs typeface="Barlow"/>
                <a:sym typeface="Barlow"/>
              </a:rPr>
              <a:t>Aqui você pode, </a:t>
            </a:r>
            <a:r>
              <a:rPr b="1" lang="pt-BR" sz="2100">
                <a:solidFill>
                  <a:srgbClr val="FFFFFF"/>
                </a:solidFill>
                <a:latin typeface="Barlow"/>
                <a:ea typeface="Barlow"/>
                <a:cs typeface="Barlow"/>
                <a:sym typeface="Barlow"/>
              </a:rPr>
              <a:t>e deve</a:t>
            </a:r>
            <a:r>
              <a:rPr lang="pt-BR" sz="2100">
                <a:solidFill>
                  <a:srgbClr val="FFFFFF"/>
                </a:solidFill>
                <a:latin typeface="Barlow"/>
                <a:ea typeface="Barlow"/>
                <a:cs typeface="Barlow"/>
                <a:sym typeface="Barlow"/>
              </a:rPr>
              <a:t>, abrir a câmera e o microfone!</a:t>
            </a:r>
            <a:endParaRPr sz="2100">
              <a:solidFill>
                <a:srgbClr val="FFFFFF"/>
              </a:solidFill>
              <a:latin typeface="Barlow"/>
              <a:ea typeface="Barlow"/>
              <a:cs typeface="Barlow"/>
              <a:sym typeface="Barlow"/>
            </a:endParaRPr>
          </a:p>
          <a:p>
            <a:pPr indent="-438150" lvl="0" marL="609600" rtl="0" algn="l">
              <a:spcBef>
                <a:spcPts val="1300"/>
              </a:spcBef>
              <a:spcAft>
                <a:spcPts val="0"/>
              </a:spcAft>
              <a:buClr>
                <a:schemeClr val="lt1"/>
              </a:buClr>
              <a:buSzPts val="2100"/>
              <a:buFont typeface="Barlow"/>
              <a:buAutoNum type="arabicPeriod"/>
            </a:pPr>
            <a:r>
              <a:rPr lang="pt-BR" sz="2100">
                <a:solidFill>
                  <a:srgbClr val="FFFFFF"/>
                </a:solidFill>
                <a:latin typeface="Barlow"/>
                <a:ea typeface="Barlow"/>
                <a:cs typeface="Barlow"/>
                <a:sym typeface="Barlow"/>
              </a:rPr>
              <a:t>Esse é um espaço para fazer o </a:t>
            </a:r>
            <a:r>
              <a:rPr b="1" lang="pt-BR" sz="2100">
                <a:solidFill>
                  <a:schemeClr val="accent4"/>
                </a:solidFill>
                <a:latin typeface="Barlow"/>
                <a:ea typeface="Barlow"/>
                <a:cs typeface="Barlow"/>
                <a:sym typeface="Barlow"/>
              </a:rPr>
              <a:t>desafio</a:t>
            </a:r>
            <a:r>
              <a:rPr lang="pt-BR" sz="2100">
                <a:solidFill>
                  <a:srgbClr val="FFFFFF"/>
                </a:solidFill>
                <a:latin typeface="Barlow"/>
                <a:ea typeface="Barlow"/>
                <a:cs typeface="Barlow"/>
                <a:sym typeface="Barlow"/>
              </a:rPr>
              <a:t> e tirar </a:t>
            </a:r>
            <a:r>
              <a:rPr b="1" lang="pt-BR" sz="2100">
                <a:solidFill>
                  <a:srgbClr val="FFFFFF"/>
                </a:solidFill>
                <a:latin typeface="Barlow"/>
                <a:ea typeface="Barlow"/>
                <a:cs typeface="Barlow"/>
                <a:sym typeface="Barlow"/>
              </a:rPr>
              <a:t>dúvidas</a:t>
            </a:r>
            <a:r>
              <a:rPr lang="pt-BR" sz="2100">
                <a:solidFill>
                  <a:srgbClr val="FFFFFF"/>
                </a:solidFill>
                <a:latin typeface="Barlow"/>
                <a:ea typeface="Barlow"/>
                <a:cs typeface="Barlow"/>
                <a:sym typeface="Barlow"/>
              </a:rPr>
              <a:t>;</a:t>
            </a:r>
            <a:endParaRPr sz="2100">
              <a:solidFill>
                <a:srgbClr val="FFFFFF"/>
              </a:solidFill>
              <a:latin typeface="Barlow"/>
              <a:ea typeface="Barlow"/>
              <a:cs typeface="Barlow"/>
              <a:sym typeface="Barlow"/>
            </a:endParaRPr>
          </a:p>
          <a:p>
            <a:pPr indent="-438150" lvl="0" marL="609600" rtl="0" algn="l">
              <a:spcBef>
                <a:spcPts val="1300"/>
              </a:spcBef>
              <a:spcAft>
                <a:spcPts val="1300"/>
              </a:spcAft>
              <a:buClr>
                <a:srgbClr val="FFFFFF"/>
              </a:buClr>
              <a:buSzPts val="2100"/>
              <a:buFont typeface="Barlow"/>
              <a:buAutoNum type="arabicPeriod"/>
            </a:pPr>
            <a:r>
              <a:rPr lang="pt-BR" sz="2100">
                <a:solidFill>
                  <a:srgbClr val="FFFFFF"/>
                </a:solidFill>
                <a:latin typeface="Barlow"/>
                <a:ea typeface="Barlow"/>
                <a:cs typeface="Barlow"/>
                <a:sym typeface="Barlow"/>
              </a:rPr>
              <a:t>Todos aqui devem ser respeitosos e educados.</a:t>
            </a:r>
            <a:endParaRPr sz="2100">
              <a:solidFill>
                <a:srgbClr val="FFFFFF"/>
              </a:solidFill>
              <a:latin typeface="Barlow"/>
              <a:ea typeface="Barlow"/>
              <a:cs typeface="Barlow"/>
              <a:sym typeface="Barlow"/>
            </a:endParaRPr>
          </a:p>
        </p:txBody>
      </p:sp>
      <p:cxnSp>
        <p:nvCxnSpPr>
          <p:cNvPr id="1002" name="Google Shape;1002;p56"/>
          <p:cNvCxnSpPr/>
          <p:nvPr/>
        </p:nvCxnSpPr>
        <p:spPr>
          <a:xfrm>
            <a:off x="1885967" y="3602967"/>
            <a:ext cx="0" cy="1466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1000"/>
                                        </p:tgtEl>
                                        <p:attrNameLst>
                                          <p:attrName>style.visibility</p:attrName>
                                        </p:attrNameLst>
                                      </p:cBhvr>
                                      <p:to>
                                        <p:strVal val="visible"/>
                                      </p:to>
                                    </p:set>
                                    <p:animEffect filter="fade" transition="in">
                                      <p:cBhvr>
                                        <p:cTn dur="1000"/>
                                        <p:tgtEl>
                                          <p:spTgt spid="100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1001"/>
                                        </p:tgtEl>
                                        <p:attrNameLst>
                                          <p:attrName>style.visibility</p:attrName>
                                        </p:attrNameLst>
                                      </p:cBhvr>
                                      <p:to>
                                        <p:strVal val="visible"/>
                                      </p:to>
                                    </p:set>
                                    <p:animEffect filter="fade" transition="in">
                                      <p:cBhvr>
                                        <p:cTn dur="1000"/>
                                        <p:tgtEl>
                                          <p:spTgt spid="1001"/>
                                        </p:tgtEl>
                                      </p:cBhvr>
                                    </p:animEffect>
                                  </p:childTnLst>
                                </p:cTn>
                              </p:par>
                              <p:par>
                                <p:cTn fill="hold" nodeType="withEffect" presetClass="entr" presetID="10" presetSubtype="0">
                                  <p:stCondLst>
                                    <p:cond delay="0"/>
                                  </p:stCondLst>
                                  <p:childTnLst>
                                    <p:set>
                                      <p:cBhvr>
                                        <p:cTn dur="1" fill="hold">
                                          <p:stCondLst>
                                            <p:cond delay="0"/>
                                          </p:stCondLst>
                                        </p:cTn>
                                        <p:tgtEl>
                                          <p:spTgt spid="1002"/>
                                        </p:tgtEl>
                                        <p:attrNameLst>
                                          <p:attrName>style.visibility</p:attrName>
                                        </p:attrNameLst>
                                      </p:cBhvr>
                                      <p:to>
                                        <p:strVal val="visible"/>
                                      </p:to>
                                    </p:set>
                                    <p:animEffect filter="fade" transition="in">
                                      <p:cBhvr>
                                        <p:cTn dur="1000"/>
                                        <p:tgtEl>
                                          <p:spTgt spid="10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1007" name="Shape 1007"/>
        <p:cNvGrpSpPr/>
        <p:nvPr/>
      </p:nvGrpSpPr>
      <p:grpSpPr>
        <a:xfrm>
          <a:off x="0" y="0"/>
          <a:ext cx="0" cy="0"/>
          <a:chOff x="0" y="0"/>
          <a:chExt cx="0" cy="0"/>
        </a:xfrm>
      </p:grpSpPr>
      <p:sp>
        <p:nvSpPr>
          <p:cNvPr id="1008" name="Google Shape;1008;p57"/>
          <p:cNvSpPr txBox="1"/>
          <p:nvPr>
            <p:ph type="title"/>
          </p:nvPr>
        </p:nvSpPr>
        <p:spPr>
          <a:xfrm>
            <a:off x="673625" y="694225"/>
            <a:ext cx="5619000" cy="60483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1200"/>
              </a:spcBef>
              <a:spcAft>
                <a:spcPts val="0"/>
              </a:spcAft>
              <a:buNone/>
            </a:pPr>
            <a:r>
              <a:rPr lang="pt-BR" sz="2000">
                <a:solidFill>
                  <a:srgbClr val="FBFAE6"/>
                </a:solidFill>
                <a:latin typeface="Barlow Medium"/>
                <a:ea typeface="Barlow Medium"/>
                <a:cs typeface="Barlow Medium"/>
                <a:sym typeface="Barlow Medium"/>
              </a:rPr>
              <a:t>Crie seu cartão de visita digital, contendo:</a:t>
            </a:r>
            <a:endParaRPr sz="2000">
              <a:solidFill>
                <a:srgbClr val="FBFAE6"/>
              </a:solidFill>
              <a:latin typeface="Barlow Medium"/>
              <a:ea typeface="Barlow Medium"/>
              <a:cs typeface="Barlow Medium"/>
              <a:sym typeface="Barlow Medium"/>
            </a:endParaRPr>
          </a:p>
          <a:p>
            <a:pPr indent="-355600" lvl="0" marL="457200" rtl="0" algn="l">
              <a:lnSpc>
                <a:spcPct val="115000"/>
              </a:lnSpc>
              <a:spcBef>
                <a:spcPts val="120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A estrutura básica de um documento HTML.</a:t>
            </a:r>
            <a:endParaRPr sz="2000">
              <a:solidFill>
                <a:srgbClr val="FBFAE6"/>
              </a:solidFill>
              <a:latin typeface="Barlow Medium"/>
              <a:ea typeface="Barlow Medium"/>
              <a:cs typeface="Barlow Medium"/>
              <a:sym typeface="Barlow Medium"/>
            </a:endParaRPr>
          </a:p>
          <a:p>
            <a:pPr indent="-355600" lvl="0" marL="457200" rtl="0" algn="l">
              <a:spcBef>
                <a:spcPts val="0"/>
              </a:spcBef>
              <a:spcAft>
                <a:spcPts val="0"/>
              </a:spcAft>
              <a:buClr>
                <a:srgbClr val="FBFAE6"/>
              </a:buClr>
              <a:buSzPts val="2000"/>
              <a:buFont typeface="Barlow Medium"/>
              <a:buAutoNum type="arabicPeriod"/>
            </a:pPr>
            <a:r>
              <a:rPr lang="pt-BR" sz="2000">
                <a:solidFill>
                  <a:schemeClr val="lt1"/>
                </a:solidFill>
                <a:latin typeface="Barlow Medium"/>
                <a:ea typeface="Barlow Medium"/>
                <a:cs typeface="Barlow Medium"/>
                <a:sym typeface="Barlow Medium"/>
              </a:rPr>
              <a:t>Uma foto sua, utilizando a tag de imagem. Você pode referenciar uma imagem local ou uma foto sua pública na internet.</a:t>
            </a:r>
            <a:endParaRPr sz="2000">
              <a:solidFill>
                <a:srgbClr val="FBFAE6"/>
              </a:solidFill>
              <a:latin typeface="Barlow Medium"/>
              <a:ea typeface="Barlow Medium"/>
              <a:cs typeface="Barlow Medium"/>
              <a:sym typeface="Barlow Medium"/>
            </a:endParaRPr>
          </a:p>
          <a:p>
            <a:pPr indent="-355600" lvl="0" marL="457200" rtl="0" algn="l">
              <a:lnSpc>
                <a:spcPct val="100000"/>
              </a:lnSpc>
              <a:spcBef>
                <a:spcPts val="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Seu nome completo utilizando uma tag de cabeçalho.</a:t>
            </a:r>
            <a:endParaRPr sz="2000">
              <a:solidFill>
                <a:srgbClr val="FBFAE6"/>
              </a:solidFill>
              <a:latin typeface="Barlow Medium"/>
              <a:ea typeface="Barlow Medium"/>
              <a:cs typeface="Barlow Medium"/>
              <a:sym typeface="Barlow Medium"/>
            </a:endParaRPr>
          </a:p>
          <a:p>
            <a:pPr indent="-355600" lvl="0" marL="457200" rtl="0" algn="l">
              <a:lnSpc>
                <a:spcPct val="100000"/>
              </a:lnSpc>
              <a:spcBef>
                <a:spcPts val="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Seu cargo ou área de atuação, utilizando outro nível de tag de cabeçalho.</a:t>
            </a:r>
            <a:endParaRPr sz="2000">
              <a:solidFill>
                <a:srgbClr val="FBFAE6"/>
              </a:solidFill>
              <a:latin typeface="Barlow Medium"/>
              <a:ea typeface="Barlow Medium"/>
              <a:cs typeface="Barlow Medium"/>
              <a:sym typeface="Barlow Medium"/>
            </a:endParaRPr>
          </a:p>
          <a:p>
            <a:pPr indent="-355600" lvl="0" marL="457200" rtl="0" algn="l">
              <a:lnSpc>
                <a:spcPct val="100000"/>
              </a:lnSpc>
              <a:spcBef>
                <a:spcPts val="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Uma lista não ordenada com suas informações de contato: telefone, e-mail, usuário no linkedin.</a:t>
            </a:r>
            <a:endParaRPr sz="2000">
              <a:solidFill>
                <a:srgbClr val="FBFAE6"/>
              </a:solidFill>
              <a:latin typeface="Barlow Medium"/>
              <a:ea typeface="Barlow Medium"/>
              <a:cs typeface="Barlow Medium"/>
              <a:sym typeface="Barlow Medium"/>
            </a:endParaRPr>
          </a:p>
          <a:p>
            <a:pPr indent="-355600" lvl="0" marL="457200" rtl="0" algn="l">
              <a:lnSpc>
                <a:spcPct val="100000"/>
              </a:lnSpc>
              <a:spcBef>
                <a:spcPts val="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O e-mail deve ser envolvido com uma tag de âncora utilizando o protocolo </a:t>
            </a:r>
            <a:r>
              <a:rPr b="1" lang="pt-BR" sz="2000">
                <a:solidFill>
                  <a:srgbClr val="FBFAE6"/>
                </a:solidFill>
                <a:latin typeface="Barlow"/>
                <a:ea typeface="Barlow"/>
                <a:cs typeface="Barlow"/>
                <a:sym typeface="Barlow"/>
              </a:rPr>
              <a:t>mailto</a:t>
            </a:r>
            <a:endParaRPr b="1" sz="2000">
              <a:solidFill>
                <a:srgbClr val="FBFAE6"/>
              </a:solidFill>
              <a:latin typeface="Barlow"/>
              <a:ea typeface="Barlow"/>
              <a:cs typeface="Barlow"/>
              <a:sym typeface="Barlow"/>
            </a:endParaRPr>
          </a:p>
          <a:p>
            <a:pPr indent="-355600" lvl="0" marL="457200" rtl="0" algn="l">
              <a:lnSpc>
                <a:spcPct val="100000"/>
              </a:lnSpc>
              <a:spcBef>
                <a:spcPts val="0"/>
              </a:spcBef>
              <a:spcAft>
                <a:spcPts val="0"/>
              </a:spcAft>
              <a:buClr>
                <a:srgbClr val="FBFAE6"/>
              </a:buClr>
              <a:buSzPts val="2000"/>
              <a:buFont typeface="Barlow Medium"/>
              <a:buAutoNum type="arabicPeriod"/>
            </a:pPr>
            <a:r>
              <a:rPr lang="pt-BR" sz="2000">
                <a:solidFill>
                  <a:srgbClr val="FBFAE6"/>
                </a:solidFill>
                <a:latin typeface="Barlow Medium"/>
                <a:ea typeface="Barlow Medium"/>
                <a:cs typeface="Barlow Medium"/>
                <a:sym typeface="Barlow Medium"/>
              </a:rPr>
              <a:t>O seu usuário no LinkedIn deve ser também envolvido com </a:t>
            </a:r>
            <a:r>
              <a:rPr lang="pt-BR" sz="2000">
                <a:solidFill>
                  <a:schemeClr val="lt1"/>
                </a:solidFill>
                <a:latin typeface="Barlow Medium"/>
                <a:ea typeface="Barlow Medium"/>
                <a:cs typeface="Barlow Medium"/>
                <a:sym typeface="Barlow Medium"/>
              </a:rPr>
              <a:t>uma tag de âncora que abre em uma nova aba. Aplique também as proteções no atributo </a:t>
            </a:r>
            <a:r>
              <a:rPr b="1" lang="pt-BR" sz="2000">
                <a:solidFill>
                  <a:schemeClr val="lt1"/>
                </a:solidFill>
                <a:latin typeface="Barlow"/>
                <a:ea typeface="Barlow"/>
                <a:cs typeface="Barlow"/>
                <a:sym typeface="Barlow"/>
              </a:rPr>
              <a:t>rel</a:t>
            </a:r>
            <a:r>
              <a:rPr lang="pt-BR" sz="2000">
                <a:solidFill>
                  <a:srgbClr val="FBFAE6"/>
                </a:solidFill>
                <a:latin typeface="Barlow Medium"/>
                <a:ea typeface="Barlow Medium"/>
                <a:cs typeface="Barlow Medium"/>
                <a:sym typeface="Barlow Medium"/>
              </a:rPr>
              <a:t>.</a:t>
            </a:r>
            <a:endParaRPr sz="2000">
              <a:solidFill>
                <a:srgbClr val="FBFAE6"/>
              </a:solidFill>
              <a:latin typeface="Barlow Medium"/>
              <a:ea typeface="Barlow Medium"/>
              <a:cs typeface="Barlow Medium"/>
              <a:sym typeface="Barlow Medium"/>
            </a:endParaRPr>
          </a:p>
          <a:p>
            <a:pPr indent="0" lvl="0" marL="0" rtl="0" algn="l">
              <a:lnSpc>
                <a:spcPct val="115000"/>
              </a:lnSpc>
              <a:spcBef>
                <a:spcPts val="1200"/>
              </a:spcBef>
              <a:spcAft>
                <a:spcPts val="0"/>
              </a:spcAft>
              <a:buNone/>
            </a:pPr>
            <a:r>
              <a:t/>
            </a:r>
            <a:endParaRPr sz="1800">
              <a:solidFill>
                <a:srgbClr val="FBFAE6"/>
              </a:solidFill>
              <a:latin typeface="Barlow Medium"/>
              <a:ea typeface="Barlow Medium"/>
              <a:cs typeface="Barlow Medium"/>
              <a:sym typeface="Barlow Medium"/>
            </a:endParaRPr>
          </a:p>
        </p:txBody>
      </p:sp>
      <p:sp>
        <p:nvSpPr>
          <p:cNvPr id="1009" name="Google Shape;1009;p57"/>
          <p:cNvSpPr/>
          <p:nvPr/>
        </p:nvSpPr>
        <p:spPr>
          <a:xfrm>
            <a:off x="673625" y="23725"/>
            <a:ext cx="4340400" cy="7866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rgbClr val="FF6002"/>
                </a:solidFill>
                <a:latin typeface="Barlow Condensed"/>
                <a:ea typeface="Barlow Condensed"/>
                <a:cs typeface="Barlow Condensed"/>
                <a:sym typeface="Barlow Condensed"/>
              </a:rPr>
              <a:t>Desafio</a:t>
            </a:r>
            <a:endParaRPr b="1" i="0" sz="3500" u="none" cap="none" strike="noStrike">
              <a:solidFill>
                <a:srgbClr val="FF6002"/>
              </a:solidFill>
              <a:latin typeface="Barlow Condensed"/>
              <a:ea typeface="Barlow Condensed"/>
              <a:cs typeface="Barlow Condensed"/>
              <a:sym typeface="Barlow Condensed"/>
            </a:endParaRPr>
          </a:p>
        </p:txBody>
      </p:sp>
      <p:grpSp>
        <p:nvGrpSpPr>
          <p:cNvPr id="1010" name="Google Shape;1010;p57"/>
          <p:cNvGrpSpPr/>
          <p:nvPr/>
        </p:nvGrpSpPr>
        <p:grpSpPr>
          <a:xfrm>
            <a:off x="8735250" y="158012"/>
            <a:ext cx="3224150" cy="353150"/>
            <a:chOff x="8735250" y="158012"/>
            <a:chExt cx="3224150" cy="353150"/>
          </a:xfrm>
        </p:grpSpPr>
        <p:sp>
          <p:nvSpPr>
            <p:cNvPr id="1011" name="Google Shape;1011;p5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012" name="Google Shape;1012;p5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pic>
        <p:nvPicPr>
          <p:cNvPr id="1013" name="Google Shape;1013;p57"/>
          <p:cNvPicPr preferRelativeResize="0"/>
          <p:nvPr/>
        </p:nvPicPr>
        <p:blipFill>
          <a:blip r:embed="rId4">
            <a:alphaModFix/>
          </a:blip>
          <a:stretch>
            <a:fillRect/>
          </a:stretch>
        </p:blipFill>
        <p:spPr>
          <a:xfrm>
            <a:off x="7413550" y="1104598"/>
            <a:ext cx="4340400" cy="4648797"/>
          </a:xfrm>
          <a:prstGeom prst="rect">
            <a:avLst/>
          </a:prstGeom>
          <a:noFill/>
          <a:ln>
            <a:noFill/>
          </a:ln>
          <a:effectLst>
            <a:outerShdw blurRad="528638" rotWithShape="0" algn="bl" dir="3000000" dist="114300">
              <a:schemeClr val="accent3">
                <a:alpha val="44000"/>
              </a:schemeClr>
            </a:outerShdw>
          </a:effectLst>
        </p:spPr>
      </p:pic>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018" name="Shape 1018"/>
        <p:cNvGrpSpPr/>
        <p:nvPr/>
      </p:nvGrpSpPr>
      <p:grpSpPr>
        <a:xfrm>
          <a:off x="0" y="0"/>
          <a:ext cx="0" cy="0"/>
          <a:chOff x="0" y="0"/>
          <a:chExt cx="0" cy="0"/>
        </a:xfrm>
      </p:grpSpPr>
      <p:sp>
        <p:nvSpPr>
          <p:cNvPr id="1019" name="Google Shape;1019;p58"/>
          <p:cNvSpPr txBox="1"/>
          <p:nvPr/>
        </p:nvSpPr>
        <p:spPr>
          <a:xfrm>
            <a:off x="1979675" y="646000"/>
            <a:ext cx="6525600" cy="5715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Tutoriais e documentação HTML</a:t>
            </a:r>
            <a:endParaRPr b="1" i="0" sz="2900" u="none" cap="none" strike="noStrike">
              <a:solidFill>
                <a:schemeClr val="accent3"/>
              </a:solidFill>
              <a:highlight>
                <a:srgbClr val="FFFF00"/>
              </a:highlight>
              <a:latin typeface="Barlow Condensed"/>
              <a:ea typeface="Barlow Condensed"/>
              <a:cs typeface="Barlow Condensed"/>
              <a:sym typeface="Barlow Condensed"/>
            </a:endParaRPr>
          </a:p>
        </p:txBody>
      </p:sp>
      <p:grpSp>
        <p:nvGrpSpPr>
          <p:cNvPr id="1020" name="Google Shape;1020;p58"/>
          <p:cNvGrpSpPr/>
          <p:nvPr/>
        </p:nvGrpSpPr>
        <p:grpSpPr>
          <a:xfrm>
            <a:off x="8735250" y="158012"/>
            <a:ext cx="3224150" cy="353150"/>
            <a:chOff x="8735250" y="158012"/>
            <a:chExt cx="3224150" cy="353150"/>
          </a:xfrm>
        </p:grpSpPr>
        <p:sp>
          <p:nvSpPr>
            <p:cNvPr id="1021" name="Google Shape;1021;p5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022" name="Google Shape;1022;p5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1023" name="Google Shape;1023;p58"/>
          <p:cNvSpPr/>
          <p:nvPr/>
        </p:nvSpPr>
        <p:spPr>
          <a:xfrm>
            <a:off x="402929" y="1484787"/>
            <a:ext cx="1203600" cy="1203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024" name="Google Shape;1024;p58"/>
          <p:cNvGrpSpPr/>
          <p:nvPr/>
        </p:nvGrpSpPr>
        <p:grpSpPr>
          <a:xfrm>
            <a:off x="395273" y="2687960"/>
            <a:ext cx="1205392" cy="1221490"/>
            <a:chOff x="357861" y="5314203"/>
            <a:chExt cx="1055787" cy="1069887"/>
          </a:xfrm>
        </p:grpSpPr>
        <p:sp>
          <p:nvSpPr>
            <p:cNvPr id="1025" name="Google Shape;1025;p58"/>
            <p:cNvSpPr/>
            <p:nvPr/>
          </p:nvSpPr>
          <p:spPr>
            <a:xfrm rot="-5400000">
              <a:off x="359448" y="53142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26" name="Google Shape;1026;p58"/>
            <p:cNvSpPr/>
            <p:nvPr/>
          </p:nvSpPr>
          <p:spPr>
            <a:xfrm rot="5400000">
              <a:off x="357861" y="5329890"/>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7" name="Google Shape;1027;p58"/>
          <p:cNvSpPr/>
          <p:nvPr/>
        </p:nvSpPr>
        <p:spPr>
          <a:xfrm rot="5400000">
            <a:off x="682907" y="512812"/>
            <a:ext cx="643680" cy="128730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1028" name="Google Shape;1028;p58"/>
          <p:cNvPicPr preferRelativeResize="0"/>
          <p:nvPr/>
        </p:nvPicPr>
        <p:blipFill>
          <a:blip r:embed="rId4">
            <a:alphaModFix/>
          </a:blip>
          <a:stretch>
            <a:fillRect/>
          </a:stretch>
        </p:blipFill>
        <p:spPr>
          <a:xfrm>
            <a:off x="6689624" y="2879575"/>
            <a:ext cx="4704143" cy="1203600"/>
          </a:xfrm>
          <a:prstGeom prst="rect">
            <a:avLst/>
          </a:prstGeom>
          <a:noFill/>
          <a:ln>
            <a:noFill/>
          </a:ln>
        </p:spPr>
      </p:pic>
      <p:sp>
        <p:nvSpPr>
          <p:cNvPr id="1029" name="Google Shape;1029;p58"/>
          <p:cNvSpPr txBox="1"/>
          <p:nvPr/>
        </p:nvSpPr>
        <p:spPr>
          <a:xfrm>
            <a:off x="6918225" y="4574300"/>
            <a:ext cx="40281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pt-BR" sz="1800" u="sng">
                <a:solidFill>
                  <a:schemeClr val="hlink"/>
                </a:solidFill>
                <a:latin typeface="Barlow"/>
                <a:ea typeface="Barlow"/>
                <a:cs typeface="Barlow"/>
                <a:sym typeface="Barlow"/>
                <a:hlinkClick r:id="rId5"/>
              </a:rPr>
              <a:t>https://developer.mozilla.org/pt-BR/</a:t>
            </a:r>
            <a:r>
              <a:rPr lang="pt-BR" sz="1800">
                <a:solidFill>
                  <a:srgbClr val="222222"/>
                </a:solidFill>
                <a:latin typeface="Barlow"/>
                <a:ea typeface="Barlow"/>
                <a:cs typeface="Barlow"/>
                <a:sym typeface="Barlow"/>
              </a:rPr>
              <a:t> </a:t>
            </a:r>
            <a:endParaRPr/>
          </a:p>
        </p:txBody>
      </p:sp>
      <p:pic>
        <p:nvPicPr>
          <p:cNvPr id="1030" name="Google Shape;1030;p58"/>
          <p:cNvPicPr preferRelativeResize="0"/>
          <p:nvPr/>
        </p:nvPicPr>
        <p:blipFill>
          <a:blip r:embed="rId6">
            <a:alphaModFix/>
          </a:blip>
          <a:stretch>
            <a:fillRect/>
          </a:stretch>
        </p:blipFill>
        <p:spPr>
          <a:xfrm>
            <a:off x="2820090" y="2066913"/>
            <a:ext cx="2676525" cy="2676525"/>
          </a:xfrm>
          <a:prstGeom prst="rect">
            <a:avLst/>
          </a:prstGeom>
          <a:noFill/>
          <a:ln>
            <a:noFill/>
          </a:ln>
        </p:spPr>
      </p:pic>
      <p:sp>
        <p:nvSpPr>
          <p:cNvPr id="1031" name="Google Shape;1031;p58"/>
          <p:cNvSpPr txBox="1"/>
          <p:nvPr/>
        </p:nvSpPr>
        <p:spPr>
          <a:xfrm>
            <a:off x="2558775" y="4578800"/>
            <a:ext cx="3398100" cy="461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000"/>
              </a:spcBef>
              <a:spcAft>
                <a:spcPts val="0"/>
              </a:spcAft>
              <a:buNone/>
            </a:pPr>
            <a:r>
              <a:rPr lang="pt-BR" sz="1800" u="sng">
                <a:solidFill>
                  <a:schemeClr val="hlink"/>
                </a:solidFill>
                <a:latin typeface="Barlow"/>
                <a:ea typeface="Barlow"/>
                <a:cs typeface="Barlow"/>
                <a:sym typeface="Barlow"/>
                <a:hlinkClick r:id="rId7"/>
              </a:rPr>
              <a:t>https://www.w3schools.com/</a:t>
            </a:r>
            <a:r>
              <a:rPr lang="pt-BR" sz="1800">
                <a:solidFill>
                  <a:srgbClr val="222222"/>
                </a:solidFill>
                <a:latin typeface="Barlow"/>
                <a:ea typeface="Barlow"/>
                <a:cs typeface="Barlow"/>
                <a:sym typeface="Barlow"/>
              </a:rPr>
              <a:t>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sp>
        <p:nvSpPr>
          <p:cNvPr id="128" name="Google Shape;128;p14"/>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29" name="Google Shape;129;p14"/>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30" name="Google Shape;130;p14"/>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31" name="Google Shape;131;p14"/>
          <p:cNvGrpSpPr/>
          <p:nvPr/>
        </p:nvGrpSpPr>
        <p:grpSpPr>
          <a:xfrm>
            <a:off x="9063874" y="144445"/>
            <a:ext cx="2943381" cy="312300"/>
            <a:chOff x="9063874" y="144445"/>
            <a:chExt cx="2943381" cy="312300"/>
          </a:xfrm>
        </p:grpSpPr>
        <p:sp>
          <p:nvSpPr>
            <p:cNvPr id="132" name="Google Shape;132;p14"/>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133" name="Google Shape;133;p14"/>
            <p:cNvGrpSpPr/>
            <p:nvPr/>
          </p:nvGrpSpPr>
          <p:grpSpPr>
            <a:xfrm>
              <a:off x="11520441" y="155422"/>
              <a:ext cx="486814" cy="282770"/>
              <a:chOff x="2339925" y="1981650"/>
              <a:chExt cx="2916800" cy="1747650"/>
            </a:xfrm>
          </p:grpSpPr>
          <p:sp>
            <p:nvSpPr>
              <p:cNvPr id="134" name="Google Shape;134;p14"/>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14"/>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4"/>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4"/>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8" name="Google Shape;138;p14"/>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9" name="Google Shape;139;p14"/>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0" name="Google Shape;140;p14"/>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41" name="Google Shape;141;p14"/>
          <p:cNvGrpSpPr/>
          <p:nvPr/>
        </p:nvGrpSpPr>
        <p:grpSpPr>
          <a:xfrm>
            <a:off x="8735250" y="158012"/>
            <a:ext cx="3224150" cy="353150"/>
            <a:chOff x="8735250" y="158012"/>
            <a:chExt cx="3224150" cy="353150"/>
          </a:xfrm>
        </p:grpSpPr>
        <p:sp>
          <p:nvSpPr>
            <p:cNvPr id="142" name="Google Shape;142;p1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43" name="Google Shape;143;p1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144" name="Google Shape;144;p14"/>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5" name="Google Shape;145;p14"/>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4"/>
          <p:cNvSpPr txBox="1"/>
          <p:nvPr/>
        </p:nvSpPr>
        <p:spPr>
          <a:xfrm>
            <a:off x="563350" y="1399175"/>
            <a:ext cx="8204400" cy="2752800"/>
          </a:xfrm>
          <a:prstGeom prst="rect">
            <a:avLst/>
          </a:prstGeom>
          <a:noFill/>
          <a:ln>
            <a:noFill/>
          </a:ln>
        </p:spPr>
        <p:txBody>
          <a:bodyPr anchorCtr="0" anchor="ctr" bIns="34275" lIns="68575" spcFirstLastPara="1" rIns="68575" wrap="square" tIns="34275">
            <a:noAutofit/>
          </a:bodyPr>
          <a:lstStyle/>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b="1" lang="pt-BR" sz="1300">
                <a:solidFill>
                  <a:srgbClr val="92278F"/>
                </a:solidFill>
                <a:highlight>
                  <a:srgbClr val="FFFFFF"/>
                </a:highlight>
                <a:latin typeface="Rockwell"/>
                <a:ea typeface="Rockwell"/>
                <a:cs typeface="Rockwell"/>
                <a:sym typeface="Rockwell"/>
              </a:rPr>
              <a:t>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lang="pt-BR" sz="1300">
                <a:solidFill>
                  <a:srgbClr val="484848"/>
                </a:solidFill>
                <a:highlight>
                  <a:srgbClr val="FFFFFF"/>
                </a:highlight>
                <a:latin typeface="Rockwell"/>
                <a:ea typeface="Rockwell"/>
                <a:cs typeface="Rockwell"/>
                <a:sym typeface="Rockwell"/>
              </a:rPr>
              <a:t>	</a:t>
            </a:r>
            <a:endParaRPr sz="1300">
              <a:solidFill>
                <a:srgbClr val="484848"/>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100">
              <a:solidFill>
                <a:srgbClr val="6D1D6B"/>
              </a:solidFill>
              <a:latin typeface="Rockwell"/>
              <a:ea typeface="Rockwell"/>
              <a:cs typeface="Rockwell"/>
              <a:sym typeface="Rockwell"/>
            </a:endParaRPr>
          </a:p>
        </p:txBody>
      </p:sp>
      <p:sp>
        <p:nvSpPr>
          <p:cNvPr id="147" name="Google Shape;147;p14"/>
          <p:cNvSpPr txBox="1"/>
          <p:nvPr/>
        </p:nvSpPr>
        <p:spPr>
          <a:xfrm>
            <a:off x="300200" y="643596"/>
            <a:ext cx="6047100" cy="1116600"/>
          </a:xfrm>
          <a:prstGeom prst="rect">
            <a:avLst/>
          </a:prstGeom>
          <a:noFill/>
          <a:ln>
            <a:noFill/>
          </a:ln>
        </p:spPr>
        <p:txBody>
          <a:bodyPr anchorCtr="0" anchor="t" bIns="91425" lIns="91425" spcFirstLastPara="1" rIns="91425" wrap="square" tIns="91425">
            <a:noAutofit/>
          </a:bodyPr>
          <a:lstStyle/>
          <a:p>
            <a:pPr indent="0" lvl="0" marL="0" marR="0" rtl="0" algn="l">
              <a:lnSpc>
                <a:spcPct val="90000"/>
              </a:lnSpc>
              <a:spcBef>
                <a:spcPts val="0"/>
              </a:spcBef>
              <a:spcAft>
                <a:spcPts val="0"/>
              </a:spcAft>
              <a:buClr>
                <a:srgbClr val="000000"/>
              </a:buClr>
              <a:buSzPts val="4500"/>
              <a:buFont typeface="Arial"/>
              <a:buNone/>
            </a:pPr>
            <a:r>
              <a:rPr b="1" lang="pt-BR" sz="4500">
                <a:solidFill>
                  <a:schemeClr val="dk1"/>
                </a:solidFill>
                <a:latin typeface="Barlow Condensed"/>
                <a:ea typeface="Barlow Condensed"/>
                <a:cs typeface="Barlow Condensed"/>
                <a:sym typeface="Barlow Condensed"/>
              </a:rPr>
              <a:t>O que é</a:t>
            </a:r>
            <a:r>
              <a:rPr b="1" lang="pt-BR" sz="4500">
                <a:solidFill>
                  <a:schemeClr val="dk1"/>
                </a:solidFill>
                <a:latin typeface="Barlow Condensed"/>
                <a:ea typeface="Barlow Condensed"/>
                <a:cs typeface="Barlow Condensed"/>
                <a:sym typeface="Barlow Condensed"/>
              </a:rPr>
              <a:t> Frontend?</a:t>
            </a:r>
            <a:endParaRPr b="0" i="0" sz="3000" u="none" cap="none" strike="noStrike">
              <a:solidFill>
                <a:schemeClr val="dk1"/>
              </a:solidFill>
              <a:latin typeface="Barlow ExtraBold"/>
              <a:ea typeface="Barlow ExtraBold"/>
              <a:cs typeface="Barlow ExtraBold"/>
              <a:sym typeface="Barlow ExtraBold"/>
            </a:endParaRPr>
          </a:p>
        </p:txBody>
      </p:sp>
      <p:sp>
        <p:nvSpPr>
          <p:cNvPr id="148" name="Google Shape;148;p14"/>
          <p:cNvSpPr txBox="1"/>
          <p:nvPr/>
        </p:nvSpPr>
        <p:spPr>
          <a:xfrm>
            <a:off x="5464950" y="3560050"/>
            <a:ext cx="4406100" cy="2890200"/>
          </a:xfrm>
          <a:prstGeom prst="rect">
            <a:avLst/>
          </a:prstGeom>
          <a:noFill/>
          <a:ln>
            <a:noFill/>
          </a:ln>
        </p:spPr>
        <p:txBody>
          <a:bodyPr anchorCtr="0" anchor="t" bIns="91425" lIns="91425" spcFirstLastPara="1" rIns="91425" wrap="square" tIns="91425">
            <a:noAutofit/>
          </a:bodyPr>
          <a:lstStyle/>
          <a:p>
            <a:pPr indent="-330200" lvl="0" marL="457200" rtl="0" algn="l">
              <a:lnSpc>
                <a:spcPct val="110000"/>
              </a:lnSpc>
              <a:spcBef>
                <a:spcPts val="0"/>
              </a:spcBef>
              <a:spcAft>
                <a:spcPts val="0"/>
              </a:spcAft>
              <a:buClr>
                <a:srgbClr val="484848"/>
              </a:buClr>
              <a:buSzPts val="1600"/>
              <a:buFont typeface="Barlow"/>
              <a:buChar char="●"/>
            </a:pPr>
            <a:r>
              <a:rPr lang="pt-BR" sz="1600">
                <a:solidFill>
                  <a:srgbClr val="484848"/>
                </a:solidFill>
                <a:latin typeface="Barlow"/>
                <a:ea typeface="Barlow"/>
                <a:cs typeface="Barlow"/>
                <a:sym typeface="Barlow"/>
              </a:rPr>
              <a:t>O Frontend é a parte do desenvolvimento web responsável por </a:t>
            </a:r>
            <a:r>
              <a:rPr b="1" lang="pt-BR" sz="1600">
                <a:solidFill>
                  <a:srgbClr val="484848"/>
                </a:solidFill>
                <a:latin typeface="Barlow"/>
                <a:ea typeface="Barlow"/>
                <a:cs typeface="Barlow"/>
                <a:sym typeface="Barlow"/>
              </a:rPr>
              <a:t>criar a interface do usuário e a experiência visual de um site ou aplicativo</a:t>
            </a:r>
            <a:r>
              <a:rPr lang="pt-BR" sz="1600">
                <a:solidFill>
                  <a:srgbClr val="484848"/>
                </a:solidFill>
                <a:latin typeface="Barlow"/>
                <a:ea typeface="Barlow"/>
                <a:cs typeface="Barlow"/>
                <a:sym typeface="Barlow"/>
              </a:rPr>
              <a:t>. </a:t>
            </a:r>
            <a:endParaRPr sz="1600">
              <a:solidFill>
                <a:srgbClr val="484848"/>
              </a:solidFill>
              <a:latin typeface="Barlow"/>
              <a:ea typeface="Barlow"/>
              <a:cs typeface="Barlow"/>
              <a:sym typeface="Barlow"/>
            </a:endParaRPr>
          </a:p>
          <a:p>
            <a:pPr indent="-311150" lvl="0" marL="457200" rtl="0" algn="l">
              <a:lnSpc>
                <a:spcPct val="110000"/>
              </a:lnSpc>
              <a:spcBef>
                <a:spcPts val="0"/>
              </a:spcBef>
              <a:spcAft>
                <a:spcPts val="0"/>
              </a:spcAft>
              <a:buClr>
                <a:srgbClr val="484848"/>
              </a:buClr>
              <a:buSzPts val="1300"/>
              <a:buFont typeface="Barlow"/>
              <a:buChar char="●"/>
            </a:pPr>
            <a:r>
              <a:rPr lang="pt-BR" sz="1600">
                <a:solidFill>
                  <a:srgbClr val="484848"/>
                </a:solidFill>
                <a:latin typeface="Barlow"/>
                <a:ea typeface="Barlow"/>
                <a:cs typeface="Barlow"/>
                <a:sym typeface="Barlow"/>
              </a:rPr>
              <a:t>Ele abrange tudo que os usuários veem e interagem, incluindo layout, cores, fontes e a disposição dos elementos na tela.</a:t>
            </a:r>
            <a:r>
              <a:rPr lang="pt-BR">
                <a:latin typeface="Barlow"/>
                <a:ea typeface="Barlow"/>
                <a:cs typeface="Barlow"/>
                <a:sym typeface="Barlow"/>
              </a:rPr>
              <a:t> </a:t>
            </a:r>
            <a:endParaRPr sz="1600">
              <a:solidFill>
                <a:srgbClr val="484848"/>
              </a:solidFill>
              <a:latin typeface="Barlow"/>
              <a:ea typeface="Barlow"/>
              <a:cs typeface="Barlow"/>
              <a:sym typeface="Barlow"/>
            </a:endParaRPr>
          </a:p>
        </p:txBody>
      </p:sp>
      <p:pic>
        <p:nvPicPr>
          <p:cNvPr id="149" name="Google Shape;149;p14"/>
          <p:cNvPicPr preferRelativeResize="0"/>
          <p:nvPr/>
        </p:nvPicPr>
        <p:blipFill>
          <a:blip r:embed="rId4">
            <a:alphaModFix/>
          </a:blip>
          <a:stretch>
            <a:fillRect/>
          </a:stretch>
        </p:blipFill>
        <p:spPr>
          <a:xfrm>
            <a:off x="-675075" y="2119250"/>
            <a:ext cx="7429499" cy="3379725"/>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36" name="Shape 1036"/>
        <p:cNvGrpSpPr/>
        <p:nvPr/>
      </p:nvGrpSpPr>
      <p:grpSpPr>
        <a:xfrm>
          <a:off x="0" y="0"/>
          <a:ext cx="0" cy="0"/>
          <a:chOff x="0" y="0"/>
          <a:chExt cx="0" cy="0"/>
        </a:xfrm>
      </p:grpSpPr>
      <p:grpSp>
        <p:nvGrpSpPr>
          <p:cNvPr id="1037" name="Google Shape;1037;p59"/>
          <p:cNvGrpSpPr/>
          <p:nvPr/>
        </p:nvGrpSpPr>
        <p:grpSpPr>
          <a:xfrm>
            <a:off x="10269680" y="-836450"/>
            <a:ext cx="1839040" cy="756666"/>
            <a:chOff x="7929450" y="5095523"/>
            <a:chExt cx="3479077" cy="1431452"/>
          </a:xfrm>
        </p:grpSpPr>
        <p:pic>
          <p:nvPicPr>
            <p:cNvPr id="1038" name="Google Shape;1038;p59"/>
            <p:cNvPicPr preferRelativeResize="0"/>
            <p:nvPr/>
          </p:nvPicPr>
          <p:blipFill rotWithShape="1">
            <a:blip r:embed="rId3">
              <a:alphaModFix/>
            </a:blip>
            <a:srcRect b="0" l="0" r="0" t="0"/>
            <a:stretch/>
          </p:blipFill>
          <p:spPr>
            <a:xfrm>
              <a:off x="9805873" y="5095526"/>
              <a:ext cx="1602654" cy="1431449"/>
            </a:xfrm>
            <a:prstGeom prst="rect">
              <a:avLst/>
            </a:prstGeom>
            <a:noFill/>
            <a:ln>
              <a:noFill/>
            </a:ln>
          </p:spPr>
        </p:pic>
        <p:pic>
          <p:nvPicPr>
            <p:cNvPr id="1039" name="Google Shape;1039;p59"/>
            <p:cNvPicPr preferRelativeResize="0"/>
            <p:nvPr/>
          </p:nvPicPr>
          <p:blipFill rotWithShape="1">
            <a:blip r:embed="rId3">
              <a:alphaModFix/>
            </a:blip>
            <a:srcRect b="28921" l="0" r="0" t="0"/>
            <a:stretch/>
          </p:blipFill>
          <p:spPr>
            <a:xfrm>
              <a:off x="7929450" y="5095523"/>
              <a:ext cx="1602654" cy="1017441"/>
            </a:xfrm>
            <a:prstGeom prst="rect">
              <a:avLst/>
            </a:prstGeom>
            <a:noFill/>
            <a:ln>
              <a:noFill/>
            </a:ln>
          </p:spPr>
        </p:pic>
      </p:grpSp>
      <p:sp>
        <p:nvSpPr>
          <p:cNvPr id="1040" name="Google Shape;1040;p59"/>
          <p:cNvSpPr txBox="1"/>
          <p:nvPr/>
        </p:nvSpPr>
        <p:spPr>
          <a:xfrm>
            <a:off x="3414000" y="6016475"/>
            <a:ext cx="4754400" cy="4239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400"/>
              <a:buFont typeface="Arial"/>
              <a:buNone/>
            </a:pPr>
            <a:r>
              <a:rPr b="0" i="0" lang="pt-BR" sz="1400" u="none" cap="none" strike="noStrike">
                <a:solidFill>
                  <a:schemeClr val="lt1"/>
                </a:solidFill>
                <a:latin typeface="Barlow Medium"/>
                <a:ea typeface="Barlow Medium"/>
                <a:cs typeface="Barlow Medium"/>
                <a:sym typeface="Barlow Medium"/>
              </a:rPr>
              <a:t>© </a:t>
            </a:r>
            <a:r>
              <a:rPr b="0" i="1" lang="pt-BR" sz="1400" u="none" cap="none" strike="noStrike">
                <a:solidFill>
                  <a:schemeClr val="lt1"/>
                </a:solidFill>
                <a:latin typeface="Barlow Medium"/>
                <a:ea typeface="Barlow Medium"/>
                <a:cs typeface="Barlow Medium"/>
                <a:sym typeface="Barlow Medium"/>
              </a:rPr>
              <a:t>CESAR School 202</a:t>
            </a:r>
            <a:r>
              <a:rPr i="1" lang="pt-BR">
                <a:solidFill>
                  <a:schemeClr val="lt1"/>
                </a:solidFill>
                <a:latin typeface="Barlow Medium"/>
                <a:ea typeface="Barlow Medium"/>
                <a:cs typeface="Barlow Medium"/>
                <a:sym typeface="Barlow Medium"/>
              </a:rPr>
              <a:t>5</a:t>
            </a:r>
            <a:r>
              <a:rPr b="0" i="1" lang="pt-BR" sz="1400" u="none" cap="none" strike="noStrike">
                <a:solidFill>
                  <a:schemeClr val="lt1"/>
                </a:solidFill>
                <a:latin typeface="Barlow Medium"/>
                <a:ea typeface="Barlow Medium"/>
                <a:cs typeface="Barlow Medium"/>
                <a:sym typeface="Barlow Medium"/>
              </a:rPr>
              <a:t> | Todos os direitos reservados </a:t>
            </a:r>
            <a:endParaRPr b="0" i="1" sz="1400" u="none" cap="none" strike="noStrike">
              <a:solidFill>
                <a:schemeClr val="lt1"/>
              </a:solidFill>
              <a:latin typeface="Barlow Medium"/>
              <a:ea typeface="Barlow Medium"/>
              <a:cs typeface="Barlow Medium"/>
              <a:sym typeface="Barlow Medium"/>
            </a:endParaRPr>
          </a:p>
        </p:txBody>
      </p:sp>
      <p:pic>
        <p:nvPicPr>
          <p:cNvPr id="1041" name="Google Shape;1041;p59"/>
          <p:cNvPicPr preferRelativeResize="0"/>
          <p:nvPr/>
        </p:nvPicPr>
        <p:blipFill rotWithShape="1">
          <a:blip r:embed="rId4">
            <a:alphaModFix/>
          </a:blip>
          <a:srcRect b="0" l="0" r="0" t="0"/>
          <a:stretch/>
        </p:blipFill>
        <p:spPr>
          <a:xfrm>
            <a:off x="4978400" y="3817025"/>
            <a:ext cx="1625600" cy="1447925"/>
          </a:xfrm>
          <a:prstGeom prst="rect">
            <a:avLst/>
          </a:prstGeom>
          <a:noFill/>
          <a:ln>
            <a:noFill/>
          </a:ln>
        </p:spPr>
      </p:pic>
      <p:grpSp>
        <p:nvGrpSpPr>
          <p:cNvPr id="1042" name="Google Shape;1042;p59"/>
          <p:cNvGrpSpPr/>
          <p:nvPr/>
        </p:nvGrpSpPr>
        <p:grpSpPr>
          <a:xfrm rot="10800000">
            <a:off x="9631616" y="1272200"/>
            <a:ext cx="1720982" cy="4286934"/>
            <a:chOff x="9178473" y="1685208"/>
            <a:chExt cx="1062138" cy="2645765"/>
          </a:xfrm>
        </p:grpSpPr>
        <p:sp>
          <p:nvSpPr>
            <p:cNvPr id="1043" name="Google Shape;1043;p59"/>
            <p:cNvSpPr/>
            <p:nvPr/>
          </p:nvSpPr>
          <p:spPr>
            <a:xfrm rot="-5400000">
              <a:off x="9178473" y="168609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4" name="Google Shape;1044;p59"/>
            <p:cNvSpPr/>
            <p:nvPr/>
          </p:nvSpPr>
          <p:spPr>
            <a:xfrm rot="5400000">
              <a:off x="9186411" y="169225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45" name="Google Shape;1045;p59"/>
            <p:cNvSpPr/>
            <p:nvPr/>
          </p:nvSpPr>
          <p:spPr>
            <a:xfrm rot="-5400000">
              <a:off x="9449979" y="2483537"/>
              <a:ext cx="527040" cy="105418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046" name="Google Shape;1046;p59"/>
            <p:cNvGrpSpPr/>
            <p:nvPr/>
          </p:nvGrpSpPr>
          <p:grpSpPr>
            <a:xfrm>
              <a:off x="9186398" y="3275365"/>
              <a:ext cx="1054200" cy="1055608"/>
              <a:chOff x="4029498" y="2746115"/>
              <a:chExt cx="1054200" cy="1055608"/>
            </a:xfrm>
          </p:grpSpPr>
          <p:sp>
            <p:nvSpPr>
              <p:cNvPr id="1047" name="Google Shape;1047;p59"/>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48" name="Google Shape;1048;p59"/>
              <p:cNvSpPr/>
              <p:nvPr/>
            </p:nvSpPr>
            <p:spPr>
              <a:xfrm rot="-5400000">
                <a:off x="4029498" y="274611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49" name="Google Shape;1049;p59"/>
            <p:cNvSpPr/>
            <p:nvPr/>
          </p:nvSpPr>
          <p:spPr>
            <a:xfrm>
              <a:off x="9185523" y="168520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50" name="Google Shape;1050;p59"/>
            <p:cNvSpPr/>
            <p:nvPr/>
          </p:nvSpPr>
          <p:spPr>
            <a:xfrm rot="10800000">
              <a:off x="9179361" y="169314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051" name="Google Shape;1051;p59"/>
          <p:cNvPicPr preferRelativeResize="0"/>
          <p:nvPr/>
        </p:nvPicPr>
        <p:blipFill>
          <a:blip r:embed="rId5">
            <a:alphaModFix/>
          </a:blip>
          <a:stretch>
            <a:fillRect/>
          </a:stretch>
        </p:blipFill>
        <p:spPr>
          <a:xfrm>
            <a:off x="4888875" y="1024950"/>
            <a:ext cx="1721025" cy="1721025"/>
          </a:xfrm>
          <a:prstGeom prst="rect">
            <a:avLst/>
          </a:prstGeom>
          <a:noFill/>
          <a:ln>
            <a:noFill/>
          </a:ln>
        </p:spPr>
      </p:pic>
      <p:sp>
        <p:nvSpPr>
          <p:cNvPr id="1052" name="Google Shape;1052;p59"/>
          <p:cNvSpPr txBox="1"/>
          <p:nvPr/>
        </p:nvSpPr>
        <p:spPr>
          <a:xfrm>
            <a:off x="4684812" y="2657600"/>
            <a:ext cx="22128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800"/>
              </a:spcAft>
              <a:buNone/>
            </a:pPr>
            <a:r>
              <a:rPr lang="pt-BR" sz="2000">
                <a:solidFill>
                  <a:srgbClr val="FFFFFF"/>
                </a:solidFill>
                <a:latin typeface="Barlow"/>
                <a:ea typeface="Barlow"/>
                <a:cs typeface="Barlow"/>
                <a:sym typeface="Barlow"/>
              </a:rPr>
              <a:t>dcc@cesar.org.br</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57" name="Shape 1057"/>
        <p:cNvGrpSpPr/>
        <p:nvPr/>
      </p:nvGrpSpPr>
      <p:grpSpPr>
        <a:xfrm>
          <a:off x="0" y="0"/>
          <a:ext cx="0" cy="0"/>
          <a:chOff x="0" y="0"/>
          <a:chExt cx="0" cy="0"/>
        </a:xfrm>
      </p:grpSpPr>
      <p:grpSp>
        <p:nvGrpSpPr>
          <p:cNvPr id="1058" name="Google Shape;1058;p60"/>
          <p:cNvGrpSpPr/>
          <p:nvPr/>
        </p:nvGrpSpPr>
        <p:grpSpPr>
          <a:xfrm>
            <a:off x="10269680" y="-836450"/>
            <a:ext cx="1839040" cy="756666"/>
            <a:chOff x="7929450" y="5095523"/>
            <a:chExt cx="3479077" cy="1431452"/>
          </a:xfrm>
        </p:grpSpPr>
        <p:pic>
          <p:nvPicPr>
            <p:cNvPr id="1059" name="Google Shape;1059;p60"/>
            <p:cNvPicPr preferRelativeResize="0"/>
            <p:nvPr/>
          </p:nvPicPr>
          <p:blipFill rotWithShape="1">
            <a:blip r:embed="rId3">
              <a:alphaModFix/>
            </a:blip>
            <a:srcRect b="0" l="0" r="0" t="0"/>
            <a:stretch/>
          </p:blipFill>
          <p:spPr>
            <a:xfrm>
              <a:off x="9805873" y="5095526"/>
              <a:ext cx="1602654" cy="1431449"/>
            </a:xfrm>
            <a:prstGeom prst="rect">
              <a:avLst/>
            </a:prstGeom>
            <a:noFill/>
            <a:ln>
              <a:noFill/>
            </a:ln>
          </p:spPr>
        </p:pic>
        <p:pic>
          <p:nvPicPr>
            <p:cNvPr id="1060" name="Google Shape;1060;p60"/>
            <p:cNvPicPr preferRelativeResize="0"/>
            <p:nvPr/>
          </p:nvPicPr>
          <p:blipFill rotWithShape="1">
            <a:blip r:embed="rId3">
              <a:alphaModFix/>
            </a:blip>
            <a:srcRect b="28921" l="0" r="0" t="0"/>
            <a:stretch/>
          </p:blipFill>
          <p:spPr>
            <a:xfrm>
              <a:off x="7929450" y="5095523"/>
              <a:ext cx="1602654" cy="1017441"/>
            </a:xfrm>
            <a:prstGeom prst="rect">
              <a:avLst/>
            </a:prstGeom>
            <a:noFill/>
            <a:ln>
              <a:noFill/>
            </a:ln>
          </p:spPr>
        </p:pic>
      </p:grpSp>
      <p:sp>
        <p:nvSpPr>
          <p:cNvPr id="1061" name="Google Shape;1061;p60"/>
          <p:cNvSpPr txBox="1"/>
          <p:nvPr/>
        </p:nvSpPr>
        <p:spPr>
          <a:xfrm>
            <a:off x="4015350" y="1165825"/>
            <a:ext cx="3551700" cy="17076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pt-BR" sz="5500" u="none" cap="none" strike="noStrike">
                <a:solidFill>
                  <a:schemeClr val="accent3"/>
                </a:solidFill>
                <a:latin typeface="Barlow Condensed"/>
                <a:ea typeface="Barlow Condensed"/>
                <a:cs typeface="Barlow Condensed"/>
                <a:sym typeface="Barlow Condensed"/>
              </a:rPr>
              <a:t>MUITO OBRIGADO!</a:t>
            </a:r>
            <a:endParaRPr b="1" i="0" sz="5500" u="none" cap="none" strike="noStrike">
              <a:solidFill>
                <a:schemeClr val="accent3"/>
              </a:solidFill>
              <a:latin typeface="Barlow Condensed"/>
              <a:ea typeface="Barlow Condensed"/>
              <a:cs typeface="Barlow Condensed"/>
              <a:sym typeface="Barlow Condensed"/>
            </a:endParaRPr>
          </a:p>
        </p:txBody>
      </p:sp>
      <p:sp>
        <p:nvSpPr>
          <p:cNvPr id="1062" name="Google Shape;1062;p60"/>
          <p:cNvSpPr txBox="1"/>
          <p:nvPr/>
        </p:nvSpPr>
        <p:spPr>
          <a:xfrm>
            <a:off x="3414000" y="6016475"/>
            <a:ext cx="4754400" cy="4239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400"/>
              <a:buFont typeface="Arial"/>
              <a:buNone/>
            </a:pPr>
            <a:r>
              <a:rPr b="0" i="0" lang="pt-BR" sz="1400" u="none" cap="none" strike="noStrike">
                <a:solidFill>
                  <a:schemeClr val="lt1"/>
                </a:solidFill>
                <a:latin typeface="Barlow Medium"/>
                <a:ea typeface="Barlow Medium"/>
                <a:cs typeface="Barlow Medium"/>
                <a:sym typeface="Barlow Medium"/>
              </a:rPr>
              <a:t>© </a:t>
            </a:r>
            <a:r>
              <a:rPr b="0" i="1" lang="pt-BR" sz="1400" u="none" cap="none" strike="noStrike">
                <a:solidFill>
                  <a:schemeClr val="lt1"/>
                </a:solidFill>
                <a:latin typeface="Barlow Medium"/>
                <a:ea typeface="Barlow Medium"/>
                <a:cs typeface="Barlow Medium"/>
                <a:sym typeface="Barlow Medium"/>
              </a:rPr>
              <a:t>CESAR School 202</a:t>
            </a:r>
            <a:r>
              <a:rPr i="1" lang="pt-BR">
                <a:solidFill>
                  <a:schemeClr val="lt1"/>
                </a:solidFill>
                <a:latin typeface="Barlow Medium"/>
                <a:ea typeface="Barlow Medium"/>
                <a:cs typeface="Barlow Medium"/>
                <a:sym typeface="Barlow Medium"/>
              </a:rPr>
              <a:t>5</a:t>
            </a:r>
            <a:r>
              <a:rPr b="0" i="1" lang="pt-BR" sz="1400" u="none" cap="none" strike="noStrike">
                <a:solidFill>
                  <a:schemeClr val="lt1"/>
                </a:solidFill>
                <a:latin typeface="Barlow Medium"/>
                <a:ea typeface="Barlow Medium"/>
                <a:cs typeface="Barlow Medium"/>
                <a:sym typeface="Barlow Medium"/>
              </a:rPr>
              <a:t> | Todos os direitos reservados </a:t>
            </a:r>
            <a:endParaRPr b="0" i="1" sz="1400" u="none" cap="none" strike="noStrike">
              <a:solidFill>
                <a:schemeClr val="lt1"/>
              </a:solidFill>
              <a:latin typeface="Barlow Medium"/>
              <a:ea typeface="Barlow Medium"/>
              <a:cs typeface="Barlow Medium"/>
              <a:sym typeface="Barlow Medium"/>
            </a:endParaRPr>
          </a:p>
        </p:txBody>
      </p:sp>
      <p:pic>
        <p:nvPicPr>
          <p:cNvPr id="1063" name="Google Shape;1063;p60"/>
          <p:cNvPicPr preferRelativeResize="0"/>
          <p:nvPr/>
        </p:nvPicPr>
        <p:blipFill rotWithShape="1">
          <a:blip r:embed="rId4">
            <a:alphaModFix/>
          </a:blip>
          <a:srcRect b="0" l="0" r="0" t="0"/>
          <a:stretch/>
        </p:blipFill>
        <p:spPr>
          <a:xfrm>
            <a:off x="4978400" y="3817025"/>
            <a:ext cx="1625600" cy="1447925"/>
          </a:xfrm>
          <a:prstGeom prst="rect">
            <a:avLst/>
          </a:prstGeom>
          <a:noFill/>
          <a:ln>
            <a:noFill/>
          </a:ln>
        </p:spPr>
      </p:pic>
      <p:grpSp>
        <p:nvGrpSpPr>
          <p:cNvPr id="1064" name="Google Shape;1064;p60"/>
          <p:cNvGrpSpPr/>
          <p:nvPr/>
        </p:nvGrpSpPr>
        <p:grpSpPr>
          <a:xfrm rot="10800000">
            <a:off x="9631616" y="1272200"/>
            <a:ext cx="1720982" cy="4286934"/>
            <a:chOff x="9178473" y="1685208"/>
            <a:chExt cx="1062138" cy="2645765"/>
          </a:xfrm>
        </p:grpSpPr>
        <p:sp>
          <p:nvSpPr>
            <p:cNvPr id="1065" name="Google Shape;1065;p60"/>
            <p:cNvSpPr/>
            <p:nvPr/>
          </p:nvSpPr>
          <p:spPr>
            <a:xfrm rot="-5400000">
              <a:off x="9178473" y="168609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6" name="Google Shape;1066;p60"/>
            <p:cNvSpPr/>
            <p:nvPr/>
          </p:nvSpPr>
          <p:spPr>
            <a:xfrm rot="5400000">
              <a:off x="9186411" y="169225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67" name="Google Shape;1067;p60"/>
            <p:cNvSpPr/>
            <p:nvPr/>
          </p:nvSpPr>
          <p:spPr>
            <a:xfrm rot="-5400000">
              <a:off x="9449979" y="2483537"/>
              <a:ext cx="527040" cy="105418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068" name="Google Shape;1068;p60"/>
            <p:cNvGrpSpPr/>
            <p:nvPr/>
          </p:nvGrpSpPr>
          <p:grpSpPr>
            <a:xfrm>
              <a:off x="9186398" y="3275365"/>
              <a:ext cx="1054200" cy="1055608"/>
              <a:chOff x="4029498" y="2746115"/>
              <a:chExt cx="1054200" cy="1055608"/>
            </a:xfrm>
          </p:grpSpPr>
          <p:sp>
            <p:nvSpPr>
              <p:cNvPr id="1069" name="Google Shape;1069;p60"/>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070" name="Google Shape;1070;p60"/>
              <p:cNvSpPr/>
              <p:nvPr/>
            </p:nvSpPr>
            <p:spPr>
              <a:xfrm rot="-5400000">
                <a:off x="4029498" y="274611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71" name="Google Shape;1071;p60"/>
            <p:cNvSpPr/>
            <p:nvPr/>
          </p:nvSpPr>
          <p:spPr>
            <a:xfrm>
              <a:off x="9185523" y="168520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72" name="Google Shape;1072;p60"/>
            <p:cNvSpPr/>
            <p:nvPr/>
          </p:nvSpPr>
          <p:spPr>
            <a:xfrm rot="10800000">
              <a:off x="9179361" y="169314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4" name="Shape 154"/>
        <p:cNvGrpSpPr/>
        <p:nvPr/>
      </p:nvGrpSpPr>
      <p:grpSpPr>
        <a:xfrm>
          <a:off x="0" y="0"/>
          <a:ext cx="0" cy="0"/>
          <a:chOff x="0" y="0"/>
          <a:chExt cx="0" cy="0"/>
        </a:xfrm>
      </p:grpSpPr>
      <p:sp>
        <p:nvSpPr>
          <p:cNvPr id="155" name="Google Shape;155;p15"/>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56" name="Google Shape;156;p15"/>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57" name="Google Shape;157;p15"/>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58" name="Google Shape;158;p15"/>
          <p:cNvGrpSpPr/>
          <p:nvPr/>
        </p:nvGrpSpPr>
        <p:grpSpPr>
          <a:xfrm>
            <a:off x="9063874" y="144445"/>
            <a:ext cx="2943381" cy="312300"/>
            <a:chOff x="9063874" y="144445"/>
            <a:chExt cx="2943381" cy="312300"/>
          </a:xfrm>
        </p:grpSpPr>
        <p:sp>
          <p:nvSpPr>
            <p:cNvPr id="159" name="Google Shape;159;p15"/>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160" name="Google Shape;160;p15"/>
            <p:cNvGrpSpPr/>
            <p:nvPr/>
          </p:nvGrpSpPr>
          <p:grpSpPr>
            <a:xfrm>
              <a:off x="11520441" y="155422"/>
              <a:ext cx="486814" cy="282770"/>
              <a:chOff x="2339925" y="1981650"/>
              <a:chExt cx="2916800" cy="1747650"/>
            </a:xfrm>
          </p:grpSpPr>
          <p:sp>
            <p:nvSpPr>
              <p:cNvPr id="161" name="Google Shape;161;p15"/>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2" name="Google Shape;162;p15"/>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3" name="Google Shape;163;p15"/>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4" name="Google Shape;164;p15"/>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5" name="Google Shape;165;p15"/>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6" name="Google Shape;166;p15"/>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15"/>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68" name="Google Shape;168;p15"/>
          <p:cNvGrpSpPr/>
          <p:nvPr/>
        </p:nvGrpSpPr>
        <p:grpSpPr>
          <a:xfrm>
            <a:off x="8735250" y="158012"/>
            <a:ext cx="3224150" cy="353150"/>
            <a:chOff x="8735250" y="158012"/>
            <a:chExt cx="3224150" cy="353150"/>
          </a:xfrm>
        </p:grpSpPr>
        <p:sp>
          <p:nvSpPr>
            <p:cNvPr id="169" name="Google Shape;169;p1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70" name="Google Shape;170;p1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171" name="Google Shape;171;p15"/>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72" name="Google Shape;172;p15"/>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3" name="Google Shape;173;p15"/>
          <p:cNvSpPr txBox="1"/>
          <p:nvPr/>
        </p:nvSpPr>
        <p:spPr>
          <a:xfrm>
            <a:off x="563350" y="1399175"/>
            <a:ext cx="8204400" cy="2752800"/>
          </a:xfrm>
          <a:prstGeom prst="rect">
            <a:avLst/>
          </a:prstGeom>
          <a:noFill/>
          <a:ln>
            <a:noFill/>
          </a:ln>
        </p:spPr>
        <p:txBody>
          <a:bodyPr anchorCtr="0" anchor="ctr" bIns="34275" lIns="68575" spcFirstLastPara="1" rIns="68575" wrap="square" tIns="34275">
            <a:noAutofit/>
          </a:bodyPr>
          <a:lstStyle/>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b="1" lang="pt-BR" sz="1300">
                <a:solidFill>
                  <a:srgbClr val="92278F"/>
                </a:solidFill>
                <a:highlight>
                  <a:srgbClr val="FFFFFF"/>
                </a:highlight>
                <a:latin typeface="Rockwell"/>
                <a:ea typeface="Rockwell"/>
                <a:cs typeface="Rockwell"/>
                <a:sym typeface="Rockwell"/>
              </a:rPr>
              <a:t>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lang="pt-BR" sz="1300">
                <a:solidFill>
                  <a:srgbClr val="484848"/>
                </a:solidFill>
                <a:highlight>
                  <a:srgbClr val="FFFFFF"/>
                </a:highlight>
                <a:latin typeface="Rockwell"/>
                <a:ea typeface="Rockwell"/>
                <a:cs typeface="Rockwell"/>
                <a:sym typeface="Rockwell"/>
              </a:rPr>
              <a:t>	</a:t>
            </a:r>
            <a:endParaRPr sz="1300">
              <a:solidFill>
                <a:srgbClr val="484848"/>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100">
              <a:solidFill>
                <a:srgbClr val="6D1D6B"/>
              </a:solidFill>
              <a:latin typeface="Rockwell"/>
              <a:ea typeface="Rockwell"/>
              <a:cs typeface="Rockwell"/>
              <a:sym typeface="Rockwell"/>
            </a:endParaRPr>
          </a:p>
        </p:txBody>
      </p:sp>
      <p:sp>
        <p:nvSpPr>
          <p:cNvPr id="174" name="Google Shape;174;p15"/>
          <p:cNvSpPr txBox="1"/>
          <p:nvPr/>
        </p:nvSpPr>
        <p:spPr>
          <a:xfrm>
            <a:off x="300200" y="643596"/>
            <a:ext cx="6047100" cy="1116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rgbClr val="000000"/>
              </a:buClr>
              <a:buSzPts val="4500"/>
              <a:buFont typeface="Arial"/>
              <a:buNone/>
            </a:pPr>
            <a:r>
              <a:rPr b="1" lang="pt-BR" sz="4500">
                <a:solidFill>
                  <a:schemeClr val="dk1"/>
                </a:solidFill>
                <a:latin typeface="Barlow Condensed"/>
                <a:ea typeface="Barlow Condensed"/>
                <a:cs typeface="Barlow Condensed"/>
                <a:sym typeface="Barlow Condensed"/>
              </a:rPr>
              <a:t>O que é Frontend?</a:t>
            </a:r>
            <a:endParaRPr b="0" i="0" sz="3000" u="none" cap="none" strike="noStrike">
              <a:solidFill>
                <a:schemeClr val="dk1"/>
              </a:solidFill>
              <a:latin typeface="Barlow ExtraBold"/>
              <a:ea typeface="Barlow ExtraBold"/>
              <a:cs typeface="Barlow ExtraBold"/>
              <a:sym typeface="Barlow ExtraBold"/>
            </a:endParaRPr>
          </a:p>
        </p:txBody>
      </p:sp>
      <p:pic>
        <p:nvPicPr>
          <p:cNvPr id="175" name="Google Shape;175;p15"/>
          <p:cNvPicPr preferRelativeResize="0"/>
          <p:nvPr/>
        </p:nvPicPr>
        <p:blipFill>
          <a:blip r:embed="rId4">
            <a:alphaModFix/>
          </a:blip>
          <a:stretch>
            <a:fillRect/>
          </a:stretch>
        </p:blipFill>
        <p:spPr>
          <a:xfrm>
            <a:off x="486963" y="1807475"/>
            <a:ext cx="2517131" cy="1574285"/>
          </a:xfrm>
          <a:prstGeom prst="rect">
            <a:avLst/>
          </a:prstGeom>
          <a:noFill/>
          <a:ln>
            <a:noFill/>
          </a:ln>
        </p:spPr>
      </p:pic>
      <p:sp>
        <p:nvSpPr>
          <p:cNvPr id="176" name="Google Shape;176;p15"/>
          <p:cNvSpPr txBox="1"/>
          <p:nvPr/>
        </p:nvSpPr>
        <p:spPr>
          <a:xfrm>
            <a:off x="1176675" y="5023025"/>
            <a:ext cx="2962800" cy="965100"/>
          </a:xfrm>
          <a:prstGeom prst="rect">
            <a:avLst/>
          </a:prstGeom>
          <a:noFill/>
          <a:ln>
            <a:noFill/>
          </a:ln>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Clr>
                <a:srgbClr val="000000"/>
              </a:buClr>
              <a:buSzPts val="1300"/>
              <a:buFont typeface="Barlow"/>
              <a:buChar char="●"/>
            </a:pPr>
            <a:r>
              <a:rPr lang="pt-BR" sz="1300">
                <a:solidFill>
                  <a:srgbClr val="484848"/>
                </a:solidFill>
                <a:latin typeface="Barlow"/>
                <a:ea typeface="Barlow"/>
                <a:cs typeface="Barlow"/>
                <a:sym typeface="Barlow"/>
              </a:rPr>
              <a:t>UI (User Interface)</a:t>
            </a:r>
            <a:endParaRPr sz="1300">
              <a:solidFill>
                <a:srgbClr val="484848"/>
              </a:solidFill>
              <a:latin typeface="Barlow"/>
              <a:ea typeface="Barlow"/>
              <a:cs typeface="Barlow"/>
              <a:sym typeface="Barlow"/>
            </a:endParaRPr>
          </a:p>
          <a:p>
            <a:pPr indent="-311150" lvl="0" marL="457200" rtl="0" algn="l">
              <a:lnSpc>
                <a:spcPct val="110000"/>
              </a:lnSpc>
              <a:spcBef>
                <a:spcPts val="0"/>
              </a:spcBef>
              <a:spcAft>
                <a:spcPts val="0"/>
              </a:spcAft>
              <a:buClr>
                <a:srgbClr val="484848"/>
              </a:buClr>
              <a:buSzPts val="1300"/>
              <a:buFont typeface="Barlow"/>
              <a:buChar char="●"/>
            </a:pPr>
            <a:r>
              <a:rPr lang="pt-BR" sz="1300">
                <a:solidFill>
                  <a:srgbClr val="484848"/>
                </a:solidFill>
                <a:latin typeface="Barlow"/>
                <a:ea typeface="Barlow"/>
                <a:cs typeface="Barlow"/>
                <a:sym typeface="Barlow"/>
              </a:rPr>
              <a:t>UX (User Experience)</a:t>
            </a:r>
            <a:endParaRPr sz="1300">
              <a:solidFill>
                <a:srgbClr val="484848"/>
              </a:solidFill>
              <a:latin typeface="Barlow"/>
              <a:ea typeface="Barlow"/>
              <a:cs typeface="Barlow"/>
              <a:sym typeface="Barlow"/>
            </a:endParaRPr>
          </a:p>
          <a:p>
            <a:pPr indent="-311150" lvl="0" marL="457200" rtl="0" algn="l">
              <a:lnSpc>
                <a:spcPct val="110000"/>
              </a:lnSpc>
              <a:spcBef>
                <a:spcPts val="0"/>
              </a:spcBef>
              <a:spcAft>
                <a:spcPts val="0"/>
              </a:spcAft>
              <a:buClr>
                <a:srgbClr val="484848"/>
              </a:buClr>
              <a:buSzPts val="1300"/>
              <a:buFont typeface="Barlow"/>
              <a:buChar char="●"/>
            </a:pPr>
            <a:r>
              <a:rPr lang="pt-BR" sz="1300">
                <a:solidFill>
                  <a:srgbClr val="484848"/>
                </a:solidFill>
                <a:latin typeface="Barlow"/>
                <a:ea typeface="Barlow"/>
                <a:cs typeface="Barlow"/>
                <a:sym typeface="Barlow"/>
              </a:rPr>
              <a:t>Desenvolvedor Front</a:t>
            </a:r>
            <a:endParaRPr sz="1300">
              <a:solidFill>
                <a:srgbClr val="484848"/>
              </a:solidFill>
              <a:latin typeface="Barlow"/>
              <a:ea typeface="Barlow"/>
              <a:cs typeface="Barlow"/>
              <a:sym typeface="Barlow"/>
            </a:endParaRPr>
          </a:p>
        </p:txBody>
      </p:sp>
      <p:pic>
        <p:nvPicPr>
          <p:cNvPr id="177" name="Google Shape;177;p15"/>
          <p:cNvPicPr preferRelativeResize="0"/>
          <p:nvPr/>
        </p:nvPicPr>
        <p:blipFill>
          <a:blip r:embed="rId5">
            <a:alphaModFix/>
          </a:blip>
          <a:stretch>
            <a:fillRect/>
          </a:stretch>
        </p:blipFill>
        <p:spPr>
          <a:xfrm>
            <a:off x="5602675" y="2195749"/>
            <a:ext cx="3497258" cy="2900955"/>
          </a:xfrm>
          <a:prstGeom prst="rect">
            <a:avLst/>
          </a:prstGeom>
          <a:noFill/>
          <a:ln>
            <a:noFill/>
          </a:ln>
        </p:spPr>
      </p:pic>
      <p:pic>
        <p:nvPicPr>
          <p:cNvPr id="178" name="Google Shape;178;p15"/>
          <p:cNvPicPr preferRelativeResize="0"/>
          <p:nvPr/>
        </p:nvPicPr>
        <p:blipFill>
          <a:blip r:embed="rId6">
            <a:alphaModFix/>
          </a:blip>
          <a:stretch>
            <a:fillRect/>
          </a:stretch>
        </p:blipFill>
        <p:spPr>
          <a:xfrm>
            <a:off x="2120806" y="2624852"/>
            <a:ext cx="2708383" cy="2277673"/>
          </a:xfrm>
          <a:prstGeom prst="rect">
            <a:avLst/>
          </a:prstGeom>
          <a:noFill/>
          <a:ln>
            <a:noFill/>
          </a:ln>
        </p:spPr>
      </p:pic>
      <p:sp>
        <p:nvSpPr>
          <p:cNvPr id="179" name="Google Shape;179;p15"/>
          <p:cNvSpPr txBox="1"/>
          <p:nvPr/>
        </p:nvSpPr>
        <p:spPr>
          <a:xfrm>
            <a:off x="5321700" y="5218075"/>
            <a:ext cx="3000000" cy="3000000"/>
          </a:xfrm>
          <a:prstGeom prst="rect">
            <a:avLst/>
          </a:prstGeom>
          <a:noFill/>
          <a:ln>
            <a:noFill/>
          </a:ln>
        </p:spPr>
        <p:txBody>
          <a:bodyPr anchorCtr="0" anchor="t" bIns="91425" lIns="91425" spcFirstLastPara="1" rIns="91425" wrap="square" tIns="91425">
            <a:noAutofit/>
          </a:bodyPr>
          <a:lstStyle/>
          <a:p>
            <a:pPr indent="-311150" lvl="0" marL="457200" rtl="0" algn="l">
              <a:lnSpc>
                <a:spcPct val="110000"/>
              </a:lnSpc>
              <a:spcBef>
                <a:spcPts val="0"/>
              </a:spcBef>
              <a:spcAft>
                <a:spcPts val="0"/>
              </a:spcAft>
              <a:buClr>
                <a:srgbClr val="484848"/>
              </a:buClr>
              <a:buSzPts val="1300"/>
              <a:buFont typeface="Barlow"/>
              <a:buChar char="●"/>
            </a:pPr>
            <a:r>
              <a:rPr lang="pt-BR" sz="1300">
                <a:solidFill>
                  <a:srgbClr val="484848"/>
                </a:solidFill>
                <a:latin typeface="Barlow"/>
                <a:ea typeface="Barlow"/>
                <a:cs typeface="Barlow"/>
                <a:sym typeface="Barlow"/>
              </a:rPr>
              <a:t>Desenvolvedor Back </a:t>
            </a:r>
            <a:endParaRPr sz="1300">
              <a:solidFill>
                <a:srgbClr val="484848"/>
              </a:solidFill>
              <a:latin typeface="Barlow"/>
              <a:ea typeface="Barlow"/>
              <a:cs typeface="Barlow"/>
              <a:sym typeface="Barlow"/>
            </a:endParaRPr>
          </a:p>
        </p:txBody>
      </p:sp>
      <p:pic>
        <p:nvPicPr>
          <p:cNvPr id="180" name="Google Shape;180;p15"/>
          <p:cNvPicPr preferRelativeResize="0"/>
          <p:nvPr/>
        </p:nvPicPr>
        <p:blipFill>
          <a:blip r:embed="rId7">
            <a:alphaModFix/>
          </a:blip>
          <a:stretch>
            <a:fillRect/>
          </a:stretch>
        </p:blipFill>
        <p:spPr>
          <a:xfrm>
            <a:off x="8661523" y="3243791"/>
            <a:ext cx="2181126" cy="334975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5" name="Shape 185"/>
        <p:cNvGrpSpPr/>
        <p:nvPr/>
      </p:nvGrpSpPr>
      <p:grpSpPr>
        <a:xfrm>
          <a:off x="0" y="0"/>
          <a:ext cx="0" cy="0"/>
          <a:chOff x="0" y="0"/>
          <a:chExt cx="0" cy="0"/>
        </a:xfrm>
      </p:grpSpPr>
      <p:sp>
        <p:nvSpPr>
          <p:cNvPr id="186" name="Google Shape;186;p16"/>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87" name="Google Shape;187;p16"/>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88" name="Google Shape;188;p16"/>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89" name="Google Shape;189;p16"/>
          <p:cNvGrpSpPr/>
          <p:nvPr/>
        </p:nvGrpSpPr>
        <p:grpSpPr>
          <a:xfrm>
            <a:off x="9063874" y="144445"/>
            <a:ext cx="2943381" cy="312300"/>
            <a:chOff x="9063874" y="144445"/>
            <a:chExt cx="2943381" cy="312300"/>
          </a:xfrm>
        </p:grpSpPr>
        <p:sp>
          <p:nvSpPr>
            <p:cNvPr id="190" name="Google Shape;190;p16"/>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191" name="Google Shape;191;p16"/>
            <p:cNvGrpSpPr/>
            <p:nvPr/>
          </p:nvGrpSpPr>
          <p:grpSpPr>
            <a:xfrm>
              <a:off x="11520441" y="155422"/>
              <a:ext cx="486814" cy="282770"/>
              <a:chOff x="2339925" y="1981650"/>
              <a:chExt cx="2916800" cy="1747650"/>
            </a:xfrm>
          </p:grpSpPr>
          <p:sp>
            <p:nvSpPr>
              <p:cNvPr id="192" name="Google Shape;192;p16"/>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3" name="Google Shape;193;p16"/>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4" name="Google Shape;194;p16"/>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5" name="Google Shape;195;p16"/>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6" name="Google Shape;196;p16"/>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7" name="Google Shape;197;p16"/>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8" name="Google Shape;198;p16"/>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99" name="Google Shape;199;p16"/>
          <p:cNvGrpSpPr/>
          <p:nvPr/>
        </p:nvGrpSpPr>
        <p:grpSpPr>
          <a:xfrm>
            <a:off x="8735250" y="158012"/>
            <a:ext cx="3224150" cy="353150"/>
            <a:chOff x="8735250" y="158012"/>
            <a:chExt cx="3224150" cy="353150"/>
          </a:xfrm>
        </p:grpSpPr>
        <p:sp>
          <p:nvSpPr>
            <p:cNvPr id="200" name="Google Shape;200;p1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01" name="Google Shape;201;p1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02" name="Google Shape;202;p16"/>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03" name="Google Shape;203;p16"/>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6"/>
          <p:cNvSpPr txBox="1"/>
          <p:nvPr/>
        </p:nvSpPr>
        <p:spPr>
          <a:xfrm>
            <a:off x="563350" y="1399175"/>
            <a:ext cx="8204400" cy="2752800"/>
          </a:xfrm>
          <a:prstGeom prst="rect">
            <a:avLst/>
          </a:prstGeom>
          <a:noFill/>
          <a:ln>
            <a:noFill/>
          </a:ln>
        </p:spPr>
        <p:txBody>
          <a:bodyPr anchorCtr="0" anchor="ctr" bIns="34275" lIns="68575" spcFirstLastPara="1" rIns="68575" wrap="square" tIns="34275">
            <a:noAutofit/>
          </a:bodyPr>
          <a:lstStyle/>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b="1" lang="pt-BR" sz="1300">
                <a:solidFill>
                  <a:srgbClr val="92278F"/>
                </a:solidFill>
                <a:highlight>
                  <a:srgbClr val="FFFFFF"/>
                </a:highlight>
                <a:latin typeface="Rockwell"/>
                <a:ea typeface="Rockwell"/>
                <a:cs typeface="Rockwell"/>
                <a:sym typeface="Rockwell"/>
              </a:rPr>
              <a:t>	</a:t>
            </a:r>
            <a:endParaRPr b="1" sz="1300">
              <a:solidFill>
                <a:srgbClr val="92278F"/>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rPr lang="pt-BR" sz="1300">
                <a:solidFill>
                  <a:srgbClr val="484848"/>
                </a:solidFill>
                <a:highlight>
                  <a:srgbClr val="FFFFFF"/>
                </a:highlight>
                <a:latin typeface="Rockwell"/>
                <a:ea typeface="Rockwell"/>
                <a:cs typeface="Rockwell"/>
                <a:sym typeface="Rockwell"/>
              </a:rPr>
              <a:t>	</a:t>
            </a:r>
            <a:endParaRPr sz="1300">
              <a:solidFill>
                <a:srgbClr val="484848"/>
              </a:solidFill>
              <a:highlight>
                <a:srgbClr val="FFFFFF"/>
              </a:highlight>
              <a:latin typeface="Rockwell"/>
              <a:ea typeface="Rockwell"/>
              <a:cs typeface="Rockwell"/>
              <a:sym typeface="Rockwell"/>
            </a:endParaRPr>
          </a:p>
          <a:p>
            <a:pPr indent="45720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300">
              <a:solidFill>
                <a:srgbClr val="484848"/>
              </a:solidFill>
              <a:highlight>
                <a:srgbClr val="FFFFFF"/>
              </a:highlight>
              <a:latin typeface="Rockwell"/>
              <a:ea typeface="Rockwell"/>
              <a:cs typeface="Rockwell"/>
              <a:sym typeface="Rockwell"/>
            </a:endParaRPr>
          </a:p>
          <a:p>
            <a:pPr indent="0" lvl="0" marL="0" rtl="0" algn="l">
              <a:lnSpc>
                <a:spcPct val="110000"/>
              </a:lnSpc>
              <a:spcBef>
                <a:spcPts val="0"/>
              </a:spcBef>
              <a:spcAft>
                <a:spcPts val="0"/>
              </a:spcAft>
              <a:buNone/>
            </a:pPr>
            <a:r>
              <a:t/>
            </a:r>
            <a:endParaRPr sz="1100">
              <a:solidFill>
                <a:srgbClr val="6D1D6B"/>
              </a:solidFill>
              <a:latin typeface="Rockwell"/>
              <a:ea typeface="Rockwell"/>
              <a:cs typeface="Rockwell"/>
              <a:sym typeface="Rockwell"/>
            </a:endParaRPr>
          </a:p>
        </p:txBody>
      </p:sp>
      <p:pic>
        <p:nvPicPr>
          <p:cNvPr id="205" name="Google Shape;205;p16"/>
          <p:cNvPicPr preferRelativeResize="0"/>
          <p:nvPr/>
        </p:nvPicPr>
        <p:blipFill>
          <a:blip r:embed="rId4">
            <a:alphaModFix/>
          </a:blip>
          <a:stretch>
            <a:fillRect/>
          </a:stretch>
        </p:blipFill>
        <p:spPr>
          <a:xfrm>
            <a:off x="1841188" y="2992325"/>
            <a:ext cx="7643813" cy="2721225"/>
          </a:xfrm>
          <a:prstGeom prst="rect">
            <a:avLst/>
          </a:prstGeom>
          <a:noFill/>
          <a:ln>
            <a:noFill/>
          </a:ln>
        </p:spPr>
      </p:pic>
      <p:sp>
        <p:nvSpPr>
          <p:cNvPr id="206" name="Google Shape;206;p16"/>
          <p:cNvSpPr txBox="1"/>
          <p:nvPr/>
        </p:nvSpPr>
        <p:spPr>
          <a:xfrm>
            <a:off x="273275" y="562796"/>
            <a:ext cx="6047100" cy="1116600"/>
          </a:xfrm>
          <a:prstGeom prst="rect">
            <a:avLst/>
          </a:prstGeom>
          <a:noFill/>
          <a:ln>
            <a:noFill/>
          </a:ln>
        </p:spPr>
        <p:txBody>
          <a:bodyPr anchorCtr="0" anchor="t" bIns="91425" lIns="91425" spcFirstLastPara="1" rIns="91425" wrap="square" tIns="91425">
            <a:noAutofit/>
          </a:bodyPr>
          <a:lstStyle/>
          <a:p>
            <a:pPr indent="0" lvl="0" marL="0" rtl="0" algn="l">
              <a:lnSpc>
                <a:spcPct val="90000"/>
              </a:lnSpc>
              <a:spcBef>
                <a:spcPts val="0"/>
              </a:spcBef>
              <a:spcAft>
                <a:spcPts val="0"/>
              </a:spcAft>
              <a:buClr>
                <a:srgbClr val="000000"/>
              </a:buClr>
              <a:buSzPts val="4500"/>
              <a:buFont typeface="Arial"/>
              <a:buNone/>
            </a:pPr>
            <a:r>
              <a:rPr b="1" lang="pt-BR" sz="4500">
                <a:solidFill>
                  <a:schemeClr val="dk1"/>
                </a:solidFill>
                <a:latin typeface="Barlow Condensed"/>
                <a:ea typeface="Barlow Condensed"/>
                <a:cs typeface="Barlow Condensed"/>
                <a:sym typeface="Barlow Condensed"/>
              </a:rPr>
              <a:t>O que é Frontend?</a:t>
            </a:r>
            <a:endParaRPr b="0" i="0" sz="3000" u="none" cap="none" strike="noStrike">
              <a:solidFill>
                <a:schemeClr val="dk1"/>
              </a:solidFill>
              <a:latin typeface="Barlow ExtraBold"/>
              <a:ea typeface="Barlow ExtraBold"/>
              <a:cs typeface="Barlow ExtraBold"/>
              <a:sym typeface="Barlow ExtraBold"/>
            </a:endParaRPr>
          </a:p>
        </p:txBody>
      </p:sp>
      <p:sp>
        <p:nvSpPr>
          <p:cNvPr id="207" name="Google Shape;207;p16"/>
          <p:cNvSpPr txBox="1"/>
          <p:nvPr/>
        </p:nvSpPr>
        <p:spPr>
          <a:xfrm>
            <a:off x="612275" y="1635175"/>
            <a:ext cx="53691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rgbClr val="484848"/>
                </a:solidFill>
                <a:latin typeface="Barlow"/>
                <a:ea typeface="Barlow"/>
                <a:cs typeface="Barlow"/>
                <a:sym typeface="Barlow"/>
              </a:rPr>
              <a:t>Utilizando tecnologias transformam designs estáticos em experiências dinâmicas e interativas.</a:t>
            </a:r>
            <a:endParaRPr/>
          </a:p>
        </p:txBody>
      </p:sp>
      <p:sp>
        <p:nvSpPr>
          <p:cNvPr id="208" name="Google Shape;208;p16"/>
          <p:cNvSpPr txBox="1"/>
          <p:nvPr/>
        </p:nvSpPr>
        <p:spPr>
          <a:xfrm>
            <a:off x="8886675" y="5004300"/>
            <a:ext cx="30000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pt-BR" sz="1300">
                <a:solidFill>
                  <a:srgbClr val="484848"/>
                </a:solidFill>
                <a:latin typeface="Barlow"/>
                <a:ea typeface="Barlow"/>
                <a:cs typeface="Barlow"/>
                <a:sym typeface="Barlow"/>
              </a:rPr>
              <a:t>Um bom trabalho de frontend não apenas </a:t>
            </a:r>
            <a:r>
              <a:rPr b="1" lang="pt-BR" sz="1300">
                <a:solidFill>
                  <a:srgbClr val="484848"/>
                </a:solidFill>
                <a:latin typeface="Barlow"/>
                <a:ea typeface="Barlow"/>
                <a:cs typeface="Barlow"/>
                <a:sym typeface="Barlow"/>
              </a:rPr>
              <a:t>atrai visualmente, mas também proporciona uma navegação intuitiva e agradável,</a:t>
            </a:r>
            <a:r>
              <a:rPr lang="pt-BR" sz="1300">
                <a:solidFill>
                  <a:srgbClr val="484848"/>
                </a:solidFill>
                <a:latin typeface="Barlow"/>
                <a:ea typeface="Barlow"/>
                <a:cs typeface="Barlow"/>
                <a:sym typeface="Barlow"/>
              </a:rPr>
              <a:t> garantindo que os usuários tenham uma experiência fluida e satisfatória.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13" name="Shape 213"/>
        <p:cNvGrpSpPr/>
        <p:nvPr/>
      </p:nvGrpSpPr>
      <p:grpSpPr>
        <a:xfrm>
          <a:off x="0" y="0"/>
          <a:ext cx="0" cy="0"/>
          <a:chOff x="0" y="0"/>
          <a:chExt cx="0" cy="0"/>
        </a:xfrm>
      </p:grpSpPr>
      <p:sp>
        <p:nvSpPr>
          <p:cNvPr id="214" name="Google Shape;214;p17"/>
          <p:cNvSpPr txBox="1"/>
          <p:nvPr/>
        </p:nvSpPr>
        <p:spPr>
          <a:xfrm>
            <a:off x="3256675" y="1447925"/>
            <a:ext cx="4761900" cy="1324800"/>
          </a:xfrm>
          <a:prstGeom prst="rect">
            <a:avLst/>
          </a:prstGeom>
          <a:noFill/>
          <a:ln>
            <a:noFill/>
          </a:ln>
        </p:spPr>
        <p:txBody>
          <a:bodyPr anchorCtr="0" anchor="t" bIns="91425" lIns="91425" spcFirstLastPara="1" rIns="91425" wrap="square" tIns="91425">
            <a:noAutofit/>
          </a:bodyPr>
          <a:lstStyle/>
          <a:p>
            <a:pPr indent="0" lvl="0" marL="457200" marR="0" rtl="0" algn="ctr">
              <a:lnSpc>
                <a:spcPct val="90000"/>
              </a:lnSpc>
              <a:spcBef>
                <a:spcPts val="0"/>
              </a:spcBef>
              <a:spcAft>
                <a:spcPts val="0"/>
              </a:spcAft>
              <a:buClr>
                <a:srgbClr val="000000"/>
              </a:buClr>
              <a:buSzPts val="4000"/>
              <a:buFont typeface="Arial"/>
              <a:buNone/>
            </a:pPr>
            <a:r>
              <a:rPr b="1" lang="pt-BR" sz="4700">
                <a:solidFill>
                  <a:schemeClr val="accent3"/>
                </a:solidFill>
                <a:latin typeface="Barlow Condensed"/>
                <a:ea typeface="Barlow Condensed"/>
                <a:cs typeface="Barlow Condensed"/>
                <a:sym typeface="Barlow Condensed"/>
              </a:rPr>
              <a:t>O trio </a:t>
            </a:r>
            <a:r>
              <a:rPr b="1" lang="pt-BR" sz="4700">
                <a:solidFill>
                  <a:schemeClr val="accent3"/>
                </a:solidFill>
                <a:latin typeface="Barlow Condensed"/>
                <a:ea typeface="Barlow Condensed"/>
                <a:cs typeface="Barlow Condensed"/>
                <a:sym typeface="Barlow Condensed"/>
              </a:rPr>
              <a:t>essencial de </a:t>
            </a:r>
            <a:r>
              <a:rPr b="1" lang="pt-BR" sz="4700">
                <a:solidFill>
                  <a:schemeClr val="accent3"/>
                </a:solidFill>
                <a:latin typeface="Barlow Condensed"/>
                <a:ea typeface="Barlow Condensed"/>
                <a:cs typeface="Barlow Condensed"/>
                <a:sym typeface="Barlow Condensed"/>
              </a:rPr>
              <a:t>Frontend</a:t>
            </a:r>
            <a:endParaRPr b="0" i="0" sz="3700" u="none" cap="none" strike="noStrike">
              <a:solidFill>
                <a:srgbClr val="FF3E03"/>
              </a:solidFill>
              <a:latin typeface="Barlow ExtraBold"/>
              <a:ea typeface="Barlow ExtraBold"/>
              <a:cs typeface="Barlow ExtraBold"/>
              <a:sym typeface="Barlow ExtraBold"/>
            </a:endParaRPr>
          </a:p>
        </p:txBody>
      </p:sp>
      <p:sp>
        <p:nvSpPr>
          <p:cNvPr id="215" name="Google Shape;215;p17"/>
          <p:cNvSpPr/>
          <p:nvPr/>
        </p:nvSpPr>
        <p:spPr>
          <a:xfrm rot="-5400000">
            <a:off x="10744168" y="542447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6" name="Google Shape;216;p17"/>
          <p:cNvSpPr/>
          <p:nvPr/>
        </p:nvSpPr>
        <p:spPr>
          <a:xfrm rot="5400000">
            <a:off x="10550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7" name="Google Shape;217;p17"/>
          <p:cNvSpPr/>
          <p:nvPr/>
        </p:nvSpPr>
        <p:spPr>
          <a:xfrm rot="5400000">
            <a:off x="10550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218" name="Google Shape;218;p17"/>
          <p:cNvGrpSpPr/>
          <p:nvPr/>
        </p:nvGrpSpPr>
        <p:grpSpPr>
          <a:xfrm>
            <a:off x="9063874" y="144445"/>
            <a:ext cx="2943381" cy="312300"/>
            <a:chOff x="9063874" y="144445"/>
            <a:chExt cx="2943381" cy="312300"/>
          </a:xfrm>
        </p:grpSpPr>
        <p:sp>
          <p:nvSpPr>
            <p:cNvPr id="219" name="Google Shape;219;p17"/>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220" name="Google Shape;220;p17"/>
            <p:cNvGrpSpPr/>
            <p:nvPr/>
          </p:nvGrpSpPr>
          <p:grpSpPr>
            <a:xfrm>
              <a:off x="11520441" y="155422"/>
              <a:ext cx="486814" cy="282770"/>
              <a:chOff x="2339925" y="1981650"/>
              <a:chExt cx="2916800" cy="1747650"/>
            </a:xfrm>
          </p:grpSpPr>
          <p:sp>
            <p:nvSpPr>
              <p:cNvPr id="221" name="Google Shape;221;p17"/>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2" name="Google Shape;222;p17"/>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3" name="Google Shape;223;p17"/>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4" name="Google Shape;224;p17"/>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5" name="Google Shape;225;p17"/>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6" name="Google Shape;226;p17"/>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7" name="Google Shape;227;p17"/>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228" name="Google Shape;228;p17"/>
          <p:cNvGrpSpPr/>
          <p:nvPr/>
        </p:nvGrpSpPr>
        <p:grpSpPr>
          <a:xfrm>
            <a:off x="8735250" y="158012"/>
            <a:ext cx="3224150" cy="353150"/>
            <a:chOff x="8735250" y="158012"/>
            <a:chExt cx="3224150" cy="353150"/>
          </a:xfrm>
        </p:grpSpPr>
        <p:sp>
          <p:nvSpPr>
            <p:cNvPr id="229" name="Google Shape;229;p1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30" name="Google Shape;230;p1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31" name="Google Shape;231;p17"/>
          <p:cNvSpPr/>
          <p:nvPr/>
        </p:nvSpPr>
        <p:spPr>
          <a:xfrm flipH="1" rot="-5400000">
            <a:off x="-8" y="0"/>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32" name="Google Shape;232;p17"/>
          <p:cNvSpPr/>
          <p:nvPr/>
        </p:nvSpPr>
        <p:spPr>
          <a:xfrm rot="-5400000">
            <a:off x="315501" y="55519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33" name="Google Shape;233;p17" title="Ficheiro:HTML5 logo and wordmark.svg – Wikipédia, a enciclopédia livre"/>
          <p:cNvPicPr preferRelativeResize="0"/>
          <p:nvPr/>
        </p:nvPicPr>
        <p:blipFill>
          <a:blip r:embed="rId4">
            <a:alphaModFix/>
          </a:blip>
          <a:stretch>
            <a:fillRect/>
          </a:stretch>
        </p:blipFill>
        <p:spPr>
          <a:xfrm>
            <a:off x="1974500" y="3236699"/>
            <a:ext cx="2840151" cy="2840151"/>
          </a:xfrm>
          <a:prstGeom prst="rect">
            <a:avLst/>
          </a:prstGeom>
          <a:noFill/>
          <a:ln>
            <a:noFill/>
          </a:ln>
        </p:spPr>
      </p:pic>
      <p:pic>
        <p:nvPicPr>
          <p:cNvPr id="234" name="Google Shape;234;p17" title="Ficheiro:CSS3 logo and wordmark.svg – Wikipédia, a enciclopédia livre"/>
          <p:cNvPicPr preferRelativeResize="0"/>
          <p:nvPr/>
        </p:nvPicPr>
        <p:blipFill>
          <a:blip r:embed="rId5">
            <a:alphaModFix/>
          </a:blip>
          <a:stretch>
            <a:fillRect/>
          </a:stretch>
        </p:blipFill>
        <p:spPr>
          <a:xfrm>
            <a:off x="4814650" y="3236700"/>
            <a:ext cx="2013634" cy="2840151"/>
          </a:xfrm>
          <a:prstGeom prst="rect">
            <a:avLst/>
          </a:prstGeom>
          <a:noFill/>
          <a:ln>
            <a:noFill/>
          </a:ln>
        </p:spPr>
      </p:pic>
      <p:pic>
        <p:nvPicPr>
          <p:cNvPr id="235" name="Google Shape;235;p17" title="File:Javascript-shield.svg - Wikimedia Commons"/>
          <p:cNvPicPr preferRelativeResize="0"/>
          <p:nvPr/>
        </p:nvPicPr>
        <p:blipFill>
          <a:blip r:embed="rId6">
            <a:alphaModFix/>
          </a:blip>
          <a:stretch>
            <a:fillRect/>
          </a:stretch>
        </p:blipFill>
        <p:spPr>
          <a:xfrm>
            <a:off x="7278102" y="3236712"/>
            <a:ext cx="2013626" cy="284013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9" name="Shape 239"/>
        <p:cNvGrpSpPr/>
        <p:nvPr/>
      </p:nvGrpSpPr>
      <p:grpSpPr>
        <a:xfrm>
          <a:off x="0" y="0"/>
          <a:ext cx="0" cy="0"/>
          <a:chOff x="0" y="0"/>
          <a:chExt cx="0" cy="0"/>
        </a:xfrm>
      </p:grpSpPr>
      <p:grpSp>
        <p:nvGrpSpPr>
          <p:cNvPr id="240" name="Google Shape;240;p18"/>
          <p:cNvGrpSpPr/>
          <p:nvPr/>
        </p:nvGrpSpPr>
        <p:grpSpPr>
          <a:xfrm>
            <a:off x="8735250" y="158012"/>
            <a:ext cx="3224150" cy="353150"/>
            <a:chOff x="8735250" y="158012"/>
            <a:chExt cx="3224150" cy="353150"/>
          </a:xfrm>
        </p:grpSpPr>
        <p:sp>
          <p:nvSpPr>
            <p:cNvPr id="241" name="Google Shape;241;p1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chemeClr val="accent3"/>
                  </a:solidFill>
                  <a:latin typeface="Barlow"/>
                  <a:ea typeface="Barlow"/>
                  <a:cs typeface="Barlow"/>
                  <a:sym typeface="Barlow"/>
                </a:rPr>
                <a:t>© CESAR School 2024 | Todos os Direitos Reservados </a:t>
              </a:r>
              <a:endParaRPr b="0" i="1" sz="900" u="none" cap="none" strike="noStrike">
                <a:solidFill>
                  <a:schemeClr val="accent3"/>
                </a:solidFill>
                <a:latin typeface="Barlow"/>
                <a:ea typeface="Barlow"/>
                <a:cs typeface="Barlow"/>
                <a:sym typeface="Barlow"/>
              </a:endParaRPr>
            </a:p>
          </p:txBody>
        </p:sp>
        <p:pic>
          <p:nvPicPr>
            <p:cNvPr id="242" name="Google Shape;242;p1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pic>
        <p:nvPicPr>
          <p:cNvPr id="243" name="Google Shape;243;p18"/>
          <p:cNvPicPr preferRelativeResize="0"/>
          <p:nvPr/>
        </p:nvPicPr>
        <p:blipFill rotWithShape="1">
          <a:blip r:embed="rId4">
            <a:alphaModFix/>
          </a:blip>
          <a:srcRect b="0" l="0" r="0" t="0"/>
          <a:stretch/>
        </p:blipFill>
        <p:spPr>
          <a:xfrm>
            <a:off x="791550" y="730783"/>
            <a:ext cx="766626" cy="684367"/>
          </a:xfrm>
          <a:prstGeom prst="rect">
            <a:avLst/>
          </a:prstGeom>
          <a:noFill/>
          <a:ln>
            <a:noFill/>
          </a:ln>
        </p:spPr>
      </p:pic>
      <p:grpSp>
        <p:nvGrpSpPr>
          <p:cNvPr id="244" name="Google Shape;244;p18"/>
          <p:cNvGrpSpPr/>
          <p:nvPr/>
        </p:nvGrpSpPr>
        <p:grpSpPr>
          <a:xfrm>
            <a:off x="6087673" y="1365175"/>
            <a:ext cx="5600824" cy="4950650"/>
            <a:chOff x="6087673" y="1365175"/>
            <a:chExt cx="5600824" cy="4950650"/>
          </a:xfrm>
        </p:grpSpPr>
        <p:pic>
          <p:nvPicPr>
            <p:cNvPr id="245" name="Google Shape;245;p18"/>
            <p:cNvPicPr preferRelativeResize="0"/>
            <p:nvPr/>
          </p:nvPicPr>
          <p:blipFill rotWithShape="1">
            <a:blip r:embed="rId5">
              <a:alphaModFix/>
            </a:blip>
            <a:srcRect b="0" l="0" r="66146" t="0"/>
            <a:stretch/>
          </p:blipFill>
          <p:spPr>
            <a:xfrm>
              <a:off x="6087673" y="1365175"/>
              <a:ext cx="1769831" cy="4950650"/>
            </a:xfrm>
            <a:prstGeom prst="rect">
              <a:avLst/>
            </a:prstGeom>
            <a:noFill/>
            <a:ln>
              <a:noFill/>
            </a:ln>
          </p:spPr>
        </p:pic>
        <p:pic>
          <p:nvPicPr>
            <p:cNvPr id="246" name="Google Shape;246;p18"/>
            <p:cNvPicPr preferRelativeResize="0"/>
            <p:nvPr/>
          </p:nvPicPr>
          <p:blipFill rotWithShape="1">
            <a:blip r:embed="rId5">
              <a:alphaModFix/>
            </a:blip>
            <a:srcRect b="0" l="66146" r="0" t="0"/>
            <a:stretch/>
          </p:blipFill>
          <p:spPr>
            <a:xfrm>
              <a:off x="8003170" y="1365175"/>
              <a:ext cx="1769831" cy="4950650"/>
            </a:xfrm>
            <a:prstGeom prst="rect">
              <a:avLst/>
            </a:prstGeom>
            <a:noFill/>
            <a:ln>
              <a:noFill/>
            </a:ln>
          </p:spPr>
        </p:pic>
        <p:pic>
          <p:nvPicPr>
            <p:cNvPr id="247" name="Google Shape;247;p18"/>
            <p:cNvPicPr preferRelativeResize="0"/>
            <p:nvPr/>
          </p:nvPicPr>
          <p:blipFill rotWithShape="1">
            <a:blip r:embed="rId5">
              <a:alphaModFix/>
            </a:blip>
            <a:srcRect b="-819" l="33074" r="33071" t="820"/>
            <a:stretch/>
          </p:blipFill>
          <p:spPr>
            <a:xfrm>
              <a:off x="9918667" y="1365175"/>
              <a:ext cx="1769831" cy="4950650"/>
            </a:xfrm>
            <a:prstGeom prst="rect">
              <a:avLst/>
            </a:prstGeom>
            <a:noFill/>
            <a:ln>
              <a:noFill/>
            </a:ln>
          </p:spPr>
        </p:pic>
        <p:sp>
          <p:nvSpPr>
            <p:cNvPr id="248" name="Google Shape;248;p18"/>
            <p:cNvSpPr txBox="1"/>
            <p:nvPr/>
          </p:nvSpPr>
          <p:spPr>
            <a:xfrm>
              <a:off x="10350288" y="1550725"/>
              <a:ext cx="906600" cy="4578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000">
                  <a:latin typeface="Barlow"/>
                  <a:ea typeface="Barlow"/>
                  <a:cs typeface="Barlow"/>
                  <a:sym typeface="Barlow"/>
                </a:rPr>
                <a:t>JS/TS</a:t>
              </a:r>
              <a:endParaRPr b="1" sz="2000">
                <a:latin typeface="Barlow"/>
                <a:ea typeface="Barlow"/>
                <a:cs typeface="Barlow"/>
                <a:sym typeface="Barlow"/>
              </a:endParaRPr>
            </a:p>
          </p:txBody>
        </p:sp>
        <p:sp>
          <p:nvSpPr>
            <p:cNvPr id="249" name="Google Shape;249;p18"/>
            <p:cNvSpPr txBox="1"/>
            <p:nvPr/>
          </p:nvSpPr>
          <p:spPr>
            <a:xfrm>
              <a:off x="8434775" y="1550725"/>
              <a:ext cx="906600" cy="4578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000">
                  <a:latin typeface="Barlow"/>
                  <a:ea typeface="Barlow"/>
                  <a:cs typeface="Barlow"/>
                  <a:sym typeface="Barlow"/>
                </a:rPr>
                <a:t>CSS</a:t>
              </a:r>
              <a:endParaRPr b="1" sz="2000">
                <a:latin typeface="Barlow"/>
                <a:ea typeface="Barlow"/>
                <a:cs typeface="Barlow"/>
                <a:sym typeface="Barlow"/>
              </a:endParaRPr>
            </a:p>
          </p:txBody>
        </p:sp>
        <p:sp>
          <p:nvSpPr>
            <p:cNvPr id="250" name="Google Shape;250;p18"/>
            <p:cNvSpPr txBox="1"/>
            <p:nvPr/>
          </p:nvSpPr>
          <p:spPr>
            <a:xfrm>
              <a:off x="6558500" y="1550725"/>
              <a:ext cx="906600" cy="457800"/>
            </a:xfrm>
            <a:prstGeom prst="rect">
              <a:avLst/>
            </a:prstGeom>
            <a:solidFill>
              <a:schemeClr val="accent6"/>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pt-BR" sz="2000">
                  <a:latin typeface="Barlow"/>
                  <a:ea typeface="Barlow"/>
                  <a:cs typeface="Barlow"/>
                  <a:sym typeface="Barlow"/>
                </a:rPr>
                <a:t>HTML</a:t>
              </a:r>
              <a:endParaRPr b="1" sz="2000">
                <a:latin typeface="Barlow"/>
                <a:ea typeface="Barlow"/>
                <a:cs typeface="Barlow"/>
                <a:sym typeface="Barlow"/>
              </a:endParaRPr>
            </a:p>
          </p:txBody>
        </p:sp>
      </p:grpSp>
      <p:sp>
        <p:nvSpPr>
          <p:cNvPr id="251" name="Google Shape;251;p18"/>
          <p:cNvSpPr txBox="1"/>
          <p:nvPr/>
        </p:nvSpPr>
        <p:spPr>
          <a:xfrm>
            <a:off x="728700" y="2249500"/>
            <a:ext cx="5313300" cy="2582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pt-BR" sz="1500">
                <a:solidFill>
                  <a:srgbClr val="252525"/>
                </a:solidFill>
                <a:latin typeface="Barlow"/>
                <a:ea typeface="Barlow"/>
                <a:cs typeface="Barlow"/>
                <a:sym typeface="Barlow"/>
              </a:rPr>
              <a:t>Juntos, HTML, CSS e JavaScript/TypeScript criam sites robustos e dinâmicos:</a:t>
            </a:r>
            <a:endParaRPr sz="1500">
              <a:solidFill>
                <a:srgbClr val="252525"/>
              </a:solidFill>
              <a:latin typeface="Barlow"/>
              <a:ea typeface="Barlow"/>
              <a:cs typeface="Barlow"/>
              <a:sym typeface="Barlow"/>
            </a:endParaRPr>
          </a:p>
          <a:p>
            <a:pPr indent="-323850" lvl="0" marL="457200" rtl="0" algn="l">
              <a:lnSpc>
                <a:spcPct val="115000"/>
              </a:lnSpc>
              <a:spcBef>
                <a:spcPts val="1200"/>
              </a:spcBef>
              <a:spcAft>
                <a:spcPts val="0"/>
              </a:spcAft>
              <a:buClr>
                <a:srgbClr val="252525"/>
              </a:buClr>
              <a:buSzPts val="1500"/>
              <a:buChar char="●"/>
            </a:pPr>
            <a:r>
              <a:rPr b="1" lang="pt-BR" sz="1500">
                <a:solidFill>
                  <a:srgbClr val="252525"/>
                </a:solidFill>
                <a:latin typeface="Barlow"/>
                <a:ea typeface="Barlow"/>
                <a:cs typeface="Barlow"/>
                <a:sym typeface="Barlow"/>
              </a:rPr>
              <a:t>HTML</a:t>
            </a:r>
            <a:r>
              <a:rPr lang="pt-BR" sz="1500">
                <a:solidFill>
                  <a:srgbClr val="252525"/>
                </a:solidFill>
                <a:latin typeface="Barlow"/>
                <a:ea typeface="Barlow"/>
                <a:cs typeface="Barlow"/>
                <a:sym typeface="Barlow"/>
              </a:rPr>
              <a:t> fornece a estrutura essencial.</a:t>
            </a:r>
            <a:endParaRPr sz="1500">
              <a:solidFill>
                <a:srgbClr val="252525"/>
              </a:solidFill>
              <a:latin typeface="Barlow"/>
              <a:ea typeface="Barlow"/>
              <a:cs typeface="Barlow"/>
              <a:sym typeface="Barlow"/>
            </a:endParaRPr>
          </a:p>
          <a:p>
            <a:pPr indent="-323850" lvl="0" marL="457200" rtl="0" algn="l">
              <a:lnSpc>
                <a:spcPct val="115000"/>
              </a:lnSpc>
              <a:spcBef>
                <a:spcPts val="0"/>
              </a:spcBef>
              <a:spcAft>
                <a:spcPts val="0"/>
              </a:spcAft>
              <a:buClr>
                <a:srgbClr val="252525"/>
              </a:buClr>
              <a:buSzPts val="1500"/>
              <a:buChar char="●"/>
            </a:pPr>
            <a:r>
              <a:rPr b="1" lang="pt-BR" sz="1500">
                <a:solidFill>
                  <a:srgbClr val="252525"/>
                </a:solidFill>
                <a:latin typeface="Barlow"/>
                <a:ea typeface="Barlow"/>
                <a:cs typeface="Barlow"/>
                <a:sym typeface="Barlow"/>
              </a:rPr>
              <a:t>CSS</a:t>
            </a:r>
            <a:r>
              <a:rPr lang="pt-BR" sz="1500">
                <a:solidFill>
                  <a:srgbClr val="252525"/>
                </a:solidFill>
                <a:latin typeface="Barlow"/>
                <a:ea typeface="Barlow"/>
                <a:cs typeface="Barlow"/>
                <a:sym typeface="Barlow"/>
              </a:rPr>
              <a:t> veste essa estrutura com estilo e beleza.</a:t>
            </a:r>
            <a:endParaRPr sz="1500">
              <a:solidFill>
                <a:srgbClr val="252525"/>
              </a:solidFill>
              <a:latin typeface="Barlow"/>
              <a:ea typeface="Barlow"/>
              <a:cs typeface="Barlow"/>
              <a:sym typeface="Barlow"/>
            </a:endParaRPr>
          </a:p>
          <a:p>
            <a:pPr indent="-323850" lvl="0" marL="457200" rtl="0" algn="l">
              <a:lnSpc>
                <a:spcPct val="115000"/>
              </a:lnSpc>
              <a:spcBef>
                <a:spcPts val="0"/>
              </a:spcBef>
              <a:spcAft>
                <a:spcPts val="0"/>
              </a:spcAft>
              <a:buClr>
                <a:srgbClr val="252525"/>
              </a:buClr>
              <a:buSzPts val="1500"/>
              <a:buChar char="●"/>
            </a:pPr>
            <a:r>
              <a:rPr b="1" lang="pt-BR" sz="1500">
                <a:solidFill>
                  <a:srgbClr val="252525"/>
                </a:solidFill>
                <a:latin typeface="Barlow"/>
                <a:ea typeface="Barlow"/>
                <a:cs typeface="Barlow"/>
                <a:sym typeface="Barlow"/>
              </a:rPr>
              <a:t>JavaScript</a:t>
            </a:r>
            <a:r>
              <a:rPr lang="pt-BR" sz="1500">
                <a:solidFill>
                  <a:srgbClr val="252525"/>
                </a:solidFill>
                <a:latin typeface="Barlow"/>
                <a:ea typeface="Barlow"/>
                <a:cs typeface="Barlow"/>
                <a:sym typeface="Barlow"/>
              </a:rPr>
              <a:t> adiciona força e movimento, criando uma experiência interativa.</a:t>
            </a:r>
            <a:endParaRPr sz="1500">
              <a:solidFill>
                <a:srgbClr val="252525"/>
              </a:solidFill>
              <a:latin typeface="Barlow"/>
              <a:ea typeface="Barlow"/>
              <a:cs typeface="Barlow"/>
              <a:sym typeface="Barlow"/>
            </a:endParaRPr>
          </a:p>
          <a:p>
            <a:pPr indent="0" lvl="0" marL="0" rtl="0" algn="l">
              <a:lnSpc>
                <a:spcPct val="115000"/>
              </a:lnSpc>
              <a:spcBef>
                <a:spcPts val="1200"/>
              </a:spcBef>
              <a:spcAft>
                <a:spcPts val="1200"/>
              </a:spcAft>
              <a:buNone/>
            </a:pPr>
            <a:r>
              <a:rPr lang="pt-BR" sz="1500">
                <a:solidFill>
                  <a:srgbClr val="252525"/>
                </a:solidFill>
                <a:latin typeface="Barlow"/>
                <a:ea typeface="Barlow"/>
                <a:cs typeface="Barlow"/>
                <a:sym typeface="Barlow"/>
              </a:rPr>
              <a:t>Essa combinação transforma páginas estáticas em experiências ricas e envolventes para os usuários.</a:t>
            </a:r>
            <a:endParaRPr sz="1500">
              <a:solidFill>
                <a:srgbClr val="252525"/>
              </a:solidFill>
              <a:latin typeface="Barlow"/>
              <a:ea typeface="Barlow"/>
              <a:cs typeface="Barlow"/>
              <a:sym typeface="Barlow"/>
            </a:endParaRPr>
          </a:p>
        </p:txBody>
      </p:sp>
    </p:spTree>
  </p:cSld>
  <p:clrMapOvr>
    <a:masterClrMapping/>
  </p:clrMapOvr>
</p:sld>
</file>

<file path=ppt/theme/theme1.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HOOL">
  <a:themeElements>
    <a:clrScheme name="AnalogousFromRegularSeedLeftStep">
      <a:dk1>
        <a:srgbClr val="070606"/>
      </a:dk1>
      <a:lt1>
        <a:srgbClr val="FBFAE6"/>
      </a:lt1>
      <a:dk2>
        <a:srgbClr val="DD3805"/>
      </a:dk2>
      <a:lt2>
        <a:srgbClr val="FF3E03"/>
      </a:lt2>
      <a:accent1>
        <a:srgbClr val="FF7936"/>
      </a:accent1>
      <a:accent2>
        <a:srgbClr val="FF801D"/>
      </a:accent2>
      <a:accent3>
        <a:srgbClr val="FF6002"/>
      </a:accent3>
      <a:accent4>
        <a:srgbClr val="FFFFFF"/>
      </a:accent4>
      <a:accent5>
        <a:srgbClr val="FFFFFF"/>
      </a:accent5>
      <a:accent6>
        <a:srgbClr val="FFFFFF"/>
      </a:accent6>
      <a:hlink>
        <a:srgbClr val="409D34"/>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